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3" r:id="rId4"/>
    <p:sldId id="258" r:id="rId5"/>
    <p:sldId id="269" r:id="rId6"/>
    <p:sldId id="270" r:id="rId7"/>
    <p:sldId id="272" r:id="rId8"/>
    <p:sldId id="321" r:id="rId9"/>
    <p:sldId id="259" r:id="rId10"/>
    <p:sldId id="262" r:id="rId11"/>
    <p:sldId id="273" r:id="rId12"/>
    <p:sldId id="274" r:id="rId13"/>
    <p:sldId id="264" r:id="rId14"/>
    <p:sldId id="265" r:id="rId15"/>
    <p:sldId id="260" r:id="rId16"/>
    <p:sldId id="275" r:id="rId17"/>
    <p:sldId id="276" r:id="rId18"/>
    <p:sldId id="277" r:id="rId19"/>
    <p:sldId id="278" r:id="rId20"/>
    <p:sldId id="280" r:id="rId21"/>
    <p:sldId id="261" r:id="rId22"/>
    <p:sldId id="279" r:id="rId23"/>
    <p:sldId id="282" r:id="rId24"/>
    <p:sldId id="283" r:id="rId25"/>
    <p:sldId id="284" r:id="rId26"/>
    <p:sldId id="281" r:id="rId27"/>
    <p:sldId id="286" r:id="rId28"/>
    <p:sldId id="285" r:id="rId29"/>
    <p:sldId id="287" r:id="rId30"/>
    <p:sldId id="288" r:id="rId31"/>
    <p:sldId id="290" r:id="rId32"/>
    <p:sldId id="291" r:id="rId33"/>
    <p:sldId id="292" r:id="rId34"/>
    <p:sldId id="289" r:id="rId35"/>
    <p:sldId id="293" r:id="rId36"/>
    <p:sldId id="295" r:id="rId37"/>
    <p:sldId id="296" r:id="rId38"/>
    <p:sldId id="298" r:id="rId39"/>
    <p:sldId id="297" r:id="rId40"/>
    <p:sldId id="299" r:id="rId41"/>
    <p:sldId id="301" r:id="rId42"/>
    <p:sldId id="300" r:id="rId43"/>
    <p:sldId id="302" r:id="rId44"/>
    <p:sldId id="303" r:id="rId45"/>
    <p:sldId id="294" r:id="rId46"/>
    <p:sldId id="304" r:id="rId47"/>
    <p:sldId id="305" r:id="rId48"/>
    <p:sldId id="309" r:id="rId49"/>
    <p:sldId id="306" r:id="rId50"/>
    <p:sldId id="311" r:id="rId51"/>
    <p:sldId id="307" r:id="rId52"/>
    <p:sldId id="308" r:id="rId53"/>
    <p:sldId id="313" r:id="rId54"/>
    <p:sldId id="312" r:id="rId55"/>
    <p:sldId id="314" r:id="rId56"/>
    <p:sldId id="315" r:id="rId57"/>
    <p:sldId id="317" r:id="rId58"/>
    <p:sldId id="318" r:id="rId59"/>
    <p:sldId id="316" r:id="rId60"/>
    <p:sldId id="320" r:id="rId61"/>
    <p:sldId id="319" r:id="rId62"/>
    <p:sldId id="268" r:id="rId6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13" autoAdjust="0"/>
    <p:restoredTop sz="94660"/>
  </p:normalViewPr>
  <p:slideViewPr>
    <p:cSldViewPr snapToGrid="0">
      <p:cViewPr>
        <p:scale>
          <a:sx n="82" d="100"/>
          <a:sy n="82" d="100"/>
        </p:scale>
        <p:origin x="70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9/15/2022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9/15/2022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9/15/2022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slide" Target="slide50.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37.xml"/><Relationship Id="rId5" Type="http://schemas.openxmlformats.org/officeDocument/2006/relationships/slide" Target="slide19.xml"/><Relationship Id="rId4" Type="http://schemas.openxmlformats.org/officeDocument/2006/relationships/slide" Target="slide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7.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slide" Target="slide15.xml"/><Relationship Id="rId4" Type="http://schemas.openxmlformats.org/officeDocument/2006/relationships/slide" Target="slide13.xml"/></Relationships>
</file>

<file path=ppt/slides/_rels/slide13.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slide" Target="slide17.xml"/><Relationship Id="rId1" Type="http://schemas.openxmlformats.org/officeDocument/2006/relationships/slideLayout" Target="../slideLayouts/slideLayout2.xml"/><Relationship Id="rId4" Type="http://schemas.openxmlformats.org/officeDocument/2006/relationships/slide" Target="slide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slide" Target="slide28.xml"/><Relationship Id="rId4" Type="http://schemas.openxmlformats.org/officeDocument/2006/relationships/slide" Target="slide26.xml"/></Relationships>
</file>

<file path=ppt/slides/_rels/slide26.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29.xml"/><Relationship Id="rId1" Type="http://schemas.openxmlformats.org/officeDocument/2006/relationships/slideLayout" Target="../slideLayouts/slideLayout2.xml"/><Relationship Id="rId5" Type="http://schemas.openxmlformats.org/officeDocument/2006/relationships/slide" Target="slide31.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2" Type="http://schemas.openxmlformats.org/officeDocument/2006/relationships/slide" Target="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 Target="slide3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slide" Target="slide34.xml"/><Relationship Id="rId1" Type="http://schemas.openxmlformats.org/officeDocument/2006/relationships/slideLayout" Target="../slideLayouts/slideLayout2.xml"/><Relationship Id="rId4" Type="http://schemas.openxmlformats.org/officeDocument/2006/relationships/slide" Target="slide33.xml"/></Relationships>
</file>

<file path=ppt/slides/_rels/slide32.xml.rels><?xml version="1.0" encoding="UTF-8" standalone="yes"?>
<Relationships xmlns="http://schemas.openxmlformats.org/package/2006/relationships"><Relationship Id="rId2" Type="http://schemas.openxmlformats.org/officeDocument/2006/relationships/slide" Target="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 Target="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 Target="slide3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slide" Target="slide45.xml"/><Relationship Id="rId1" Type="http://schemas.openxmlformats.org/officeDocument/2006/relationships/slideLayout" Target="../slideLayouts/slideLayout2.xml"/><Relationship Id="rId4" Type="http://schemas.openxmlformats.org/officeDocument/2006/relationships/slide" Target="slide47.xml"/></Relationships>
</file>

<file path=ppt/slides/_rels/slide45.xml.rels><?xml version="1.0" encoding="UTF-8" standalone="yes"?>
<Relationships xmlns="http://schemas.openxmlformats.org/package/2006/relationships"><Relationship Id="rId2" Type="http://schemas.openxmlformats.org/officeDocument/2006/relationships/slide" Target="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slide" Target="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 Target="slide56.xml"/><Relationship Id="rId2" Type="http://schemas.openxmlformats.org/officeDocument/2006/relationships/slide" Target="slide55.xml"/><Relationship Id="rId1" Type="http://schemas.openxmlformats.org/officeDocument/2006/relationships/slideLayout" Target="../slideLayouts/slideLayout2.xml"/><Relationship Id="rId4" Type="http://schemas.openxmlformats.org/officeDocument/2006/relationships/slide" Target="slide57.xml"/></Relationships>
</file>

<file path=ppt/slides/_rels/slide55.xml.rels><?xml version="1.0" encoding="UTF-8" standalone="yes"?>
<Relationships xmlns="http://schemas.openxmlformats.org/package/2006/relationships"><Relationship Id="rId2" Type="http://schemas.openxmlformats.org/officeDocument/2006/relationships/slide" Target="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slide" Target="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slide" Target="slide60.xml"/><Relationship Id="rId2" Type="http://schemas.openxmlformats.org/officeDocument/2006/relationships/slide" Target="slide59.xml"/><Relationship Id="rId1" Type="http://schemas.openxmlformats.org/officeDocument/2006/relationships/slideLayout" Target="../slideLayouts/slideLayout2.xml"/><Relationship Id="rId4" Type="http://schemas.openxmlformats.org/officeDocument/2006/relationships/slide" Target="slide61.xml"/></Relationships>
</file>

<file path=ppt/slides/_rels/slide59.xml.rels><?xml version="1.0" encoding="UTF-8" standalone="yes"?>
<Relationships xmlns="http://schemas.openxmlformats.org/package/2006/relationships"><Relationship Id="rId2" Type="http://schemas.openxmlformats.org/officeDocument/2006/relationships/slide" Target="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slide" Target="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194E38C5-2FF3-B9F7-224A-BC9A80B69E44}"/>
              </a:ext>
            </a:extLst>
          </p:cNvPr>
          <p:cNvSpPr>
            <a:spLocks noGrp="1"/>
          </p:cNvSpPr>
          <p:nvPr>
            <p:ph type="ctrTitle"/>
          </p:nvPr>
        </p:nvSpPr>
        <p:spPr>
          <a:xfrm>
            <a:off x="1452616" y="962902"/>
            <a:ext cx="4176384" cy="2380828"/>
          </a:xfrm>
        </p:spPr>
        <p:txBody>
          <a:bodyPr vert="horz" lIns="91440" tIns="45720" rIns="91440" bIns="0" rtlCol="0" anchor="b">
            <a:normAutofit/>
          </a:bodyPr>
          <a:lstStyle/>
          <a:p>
            <a:pPr algn="ctr"/>
            <a:r>
              <a:rPr lang="en-US" sz="4800" dirty="0"/>
              <a:t>Inventory Location design</a:t>
            </a:r>
          </a:p>
        </p:txBody>
      </p:sp>
      <p:sp>
        <p:nvSpPr>
          <p:cNvPr id="3" name="Subtitle 2">
            <a:extLst>
              <a:ext uri="{FF2B5EF4-FFF2-40B4-BE49-F238E27FC236}">
                <a16:creationId xmlns:a16="http://schemas.microsoft.com/office/drawing/2014/main" id="{BFE0BF4E-DCEB-8052-22BF-FDFA791DD8E8}"/>
              </a:ext>
            </a:extLst>
          </p:cNvPr>
          <p:cNvSpPr>
            <a:spLocks noGrp="1"/>
          </p:cNvSpPr>
          <p:nvPr>
            <p:ph type="subTitle" idx="1"/>
          </p:nvPr>
        </p:nvSpPr>
        <p:spPr>
          <a:xfrm>
            <a:off x="1452617" y="3531204"/>
            <a:ext cx="4171479" cy="1610643"/>
          </a:xfrm>
        </p:spPr>
        <p:txBody>
          <a:bodyPr vert="horz" lIns="91440" tIns="91440" rIns="91440" bIns="91440" rtlCol="0">
            <a:normAutofit/>
          </a:bodyPr>
          <a:lstStyle/>
          <a:p>
            <a:r>
              <a:rPr lang="en-US" sz="2800" dirty="0"/>
              <a:t>hospital supply room </a:t>
            </a:r>
          </a:p>
        </p:txBody>
      </p:sp>
      <p:cxnSp>
        <p:nvCxnSpPr>
          <p:cNvPr id="18" name="Straight Connector 17">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7" y="3528543"/>
            <a:ext cx="417147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9" name="Picture 8">
            <a:extLst>
              <a:ext uri="{FF2B5EF4-FFF2-40B4-BE49-F238E27FC236}">
                <a16:creationId xmlns:a16="http://schemas.microsoft.com/office/drawing/2014/main" id="{08B47489-86D6-5C2F-86A9-FC81856855E6}"/>
              </a:ext>
            </a:extLst>
          </p:cNvPr>
          <p:cNvPicPr>
            <a:picLocks noChangeAspect="1"/>
          </p:cNvPicPr>
          <p:nvPr/>
        </p:nvPicPr>
        <p:blipFill>
          <a:blip r:embed="rId2"/>
          <a:stretch>
            <a:fillRect/>
          </a:stretch>
        </p:blipFill>
        <p:spPr>
          <a:xfrm>
            <a:off x="6393541" y="348383"/>
            <a:ext cx="4660762" cy="4660762"/>
          </a:xfrm>
          <a:prstGeom prst="rect">
            <a:avLst/>
          </a:prstGeom>
        </p:spPr>
      </p:pic>
      <p:pic>
        <p:nvPicPr>
          <p:cNvPr id="20" name="Picture 19">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2" name="Straight Connector 21">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7" name="Action Button: Blank 6">
            <a:hlinkClick r:id="" action="ppaction://hlinkshowjump?jump=nextslide" highlightClick="1"/>
            <a:extLst>
              <a:ext uri="{FF2B5EF4-FFF2-40B4-BE49-F238E27FC236}">
                <a16:creationId xmlns:a16="http://schemas.microsoft.com/office/drawing/2014/main" id="{2C5BE045-D850-4BB0-B0B1-5F97CCAE3AA2}"/>
              </a:ext>
            </a:extLst>
          </p:cNvPr>
          <p:cNvSpPr/>
          <p:nvPr/>
        </p:nvSpPr>
        <p:spPr>
          <a:xfrm>
            <a:off x="10229092" y="6139543"/>
            <a:ext cx="1651519" cy="718457"/>
          </a:xfrm>
          <a:prstGeom prst="actionButtonBlank">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spcAft>
                <a:spcPts val="600"/>
              </a:spcAft>
            </a:pPr>
            <a:r>
              <a:rPr lang="en-US" dirty="0"/>
              <a:t>Click to Begin</a:t>
            </a:r>
            <a:endParaRPr lang="en-US"/>
          </a:p>
        </p:txBody>
      </p:sp>
    </p:spTree>
    <p:extLst>
      <p:ext uri="{BB962C8B-B14F-4D97-AF65-F5344CB8AC3E}">
        <p14:creationId xmlns:p14="http://schemas.microsoft.com/office/powerpoint/2010/main" val="3691672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r>
              <a:rPr lang="en-US" dirty="0"/>
              <a:t>Navigating through lesson</a:t>
            </a:r>
          </a:p>
        </p:txBody>
      </p:sp>
      <p:sp>
        <p:nvSpPr>
          <p:cNvPr id="3" name="Content Placeholder 2">
            <a:extLst>
              <a:ext uri="{FF2B5EF4-FFF2-40B4-BE49-F238E27FC236}">
                <a16:creationId xmlns:a16="http://schemas.microsoft.com/office/drawing/2014/main" id="{9CA02BF3-C794-22FF-95A9-1C8A9107A5DD}"/>
              </a:ext>
            </a:extLst>
          </p:cNvPr>
          <p:cNvSpPr>
            <a:spLocks noGrp="1"/>
          </p:cNvSpPr>
          <p:nvPr>
            <p:ph idx="1"/>
          </p:nvPr>
        </p:nvSpPr>
        <p:spPr>
          <a:xfrm>
            <a:off x="1451579" y="2015733"/>
            <a:ext cx="9603275" cy="895122"/>
          </a:xfrm>
        </p:spPr>
        <p:txBody>
          <a:bodyPr>
            <a:normAutofit fontScale="92500" lnSpcReduction="10000"/>
          </a:bodyPr>
          <a:lstStyle/>
          <a:p>
            <a:pPr marL="0" indent="0">
              <a:buNone/>
            </a:pPr>
            <a:r>
              <a:rPr lang="en-US" dirty="0">
                <a:latin typeface="Verdana" panose="020B0604030504040204" pitchFamily="34" charset="0"/>
                <a:ea typeface="Verdana" panose="020B0604030504040204" pitchFamily="34" charset="0"/>
              </a:rPr>
              <a:t>Navigation Buttons are on the Bottom Right-hand Corner.</a:t>
            </a:r>
          </a:p>
          <a:p>
            <a:pPr marL="0" indent="0">
              <a:buNone/>
            </a:pPr>
            <a:r>
              <a:rPr lang="en-US" dirty="0">
                <a:latin typeface="Verdana" panose="020B0604030504040204" pitchFamily="34" charset="0"/>
                <a:ea typeface="Verdana" panose="020B0604030504040204" pitchFamily="34" charset="0"/>
              </a:rPr>
              <a:t>The Table of Contents are hyperlinked to the first page of the section.</a:t>
            </a:r>
          </a:p>
          <a:p>
            <a:pPr marL="0" indent="0">
              <a:buNone/>
            </a:pPr>
            <a:endParaRPr lang="en-US" dirty="0">
              <a:latin typeface="Verdana" panose="020B0604030504040204" pitchFamily="34" charset="0"/>
              <a:ea typeface="Verdana" panose="020B0604030504040204" pitchFamily="34" charset="0"/>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6FD407C-C203-1266-A4B3-FD9DC57D54FF}"/>
              </a:ext>
            </a:extLst>
          </p:cNvPr>
          <p:cNvPicPr>
            <a:picLocks noChangeAspect="1"/>
          </p:cNvPicPr>
          <p:nvPr/>
        </p:nvPicPr>
        <p:blipFill>
          <a:blip r:embed="rId2"/>
          <a:stretch>
            <a:fillRect/>
          </a:stretch>
        </p:blipFill>
        <p:spPr>
          <a:xfrm>
            <a:off x="1751577" y="3254331"/>
            <a:ext cx="651155" cy="470924"/>
          </a:xfrm>
          <a:prstGeom prst="rect">
            <a:avLst/>
          </a:prstGeom>
          <a:ln>
            <a:solidFill>
              <a:schemeClr val="tx1"/>
            </a:solidFill>
          </a:ln>
        </p:spPr>
      </p:pic>
      <p:pic>
        <p:nvPicPr>
          <p:cNvPr id="11" name="Picture 10">
            <a:extLst>
              <a:ext uri="{FF2B5EF4-FFF2-40B4-BE49-F238E27FC236}">
                <a16:creationId xmlns:a16="http://schemas.microsoft.com/office/drawing/2014/main" id="{EF458079-4687-A7D8-CAED-3D312AED14C5}"/>
              </a:ext>
            </a:extLst>
          </p:cNvPr>
          <p:cNvPicPr>
            <a:picLocks noChangeAspect="1"/>
          </p:cNvPicPr>
          <p:nvPr/>
        </p:nvPicPr>
        <p:blipFill>
          <a:blip r:embed="rId3"/>
          <a:stretch>
            <a:fillRect/>
          </a:stretch>
        </p:blipFill>
        <p:spPr>
          <a:xfrm>
            <a:off x="1751577" y="3864765"/>
            <a:ext cx="651154" cy="505807"/>
          </a:xfrm>
          <a:prstGeom prst="rect">
            <a:avLst/>
          </a:prstGeom>
          <a:ln>
            <a:solidFill>
              <a:schemeClr val="tx1"/>
            </a:solidFill>
          </a:ln>
        </p:spPr>
      </p:pic>
      <p:pic>
        <p:nvPicPr>
          <p:cNvPr id="13" name="Picture 12">
            <a:extLst>
              <a:ext uri="{FF2B5EF4-FFF2-40B4-BE49-F238E27FC236}">
                <a16:creationId xmlns:a16="http://schemas.microsoft.com/office/drawing/2014/main" id="{AE80B3B5-B437-097B-297A-50859BED8803}"/>
              </a:ext>
            </a:extLst>
          </p:cNvPr>
          <p:cNvPicPr>
            <a:picLocks noChangeAspect="1"/>
          </p:cNvPicPr>
          <p:nvPr/>
        </p:nvPicPr>
        <p:blipFill>
          <a:blip r:embed="rId4"/>
          <a:stretch>
            <a:fillRect/>
          </a:stretch>
        </p:blipFill>
        <p:spPr>
          <a:xfrm>
            <a:off x="1751577" y="4600924"/>
            <a:ext cx="651154" cy="476738"/>
          </a:xfrm>
          <a:prstGeom prst="rect">
            <a:avLst/>
          </a:prstGeom>
          <a:ln>
            <a:solidFill>
              <a:schemeClr val="tx1"/>
            </a:solidFill>
          </a:ln>
        </p:spPr>
      </p:pic>
      <p:sp>
        <p:nvSpPr>
          <p:cNvPr id="15" name="Content Placeholder 2">
            <a:extLst>
              <a:ext uri="{FF2B5EF4-FFF2-40B4-BE49-F238E27FC236}">
                <a16:creationId xmlns:a16="http://schemas.microsoft.com/office/drawing/2014/main" id="{B3719733-9E5F-3EA1-BA17-566B7C7ED9F8}"/>
              </a:ext>
            </a:extLst>
          </p:cNvPr>
          <p:cNvSpPr txBox="1">
            <a:spLocks/>
          </p:cNvSpPr>
          <p:nvPr/>
        </p:nvSpPr>
        <p:spPr>
          <a:xfrm>
            <a:off x="2605091" y="3241355"/>
            <a:ext cx="4816012" cy="550058"/>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en-US" sz="1800" dirty="0">
                <a:latin typeface="Verdana" panose="020B0604030504040204" pitchFamily="34" charset="0"/>
                <a:ea typeface="Verdana" panose="020B0604030504040204" pitchFamily="34" charset="0"/>
              </a:rPr>
              <a:t>Click to Move Back to Previous Page</a:t>
            </a:r>
          </a:p>
          <a:p>
            <a:pPr marL="0" indent="0">
              <a:buFont typeface="Arial" panose="020B0604020202020204" pitchFamily="34" charset="0"/>
              <a:buNone/>
            </a:pPr>
            <a:endParaRPr lang="en-US" sz="1800" dirty="0">
              <a:latin typeface="Verdana" panose="020B0604030504040204" pitchFamily="34" charset="0"/>
              <a:ea typeface="Verdana" panose="020B0604030504040204" pitchFamily="34" charset="0"/>
            </a:endParaRPr>
          </a:p>
        </p:txBody>
      </p:sp>
      <p:sp>
        <p:nvSpPr>
          <p:cNvPr id="16" name="Content Placeholder 2">
            <a:extLst>
              <a:ext uri="{FF2B5EF4-FFF2-40B4-BE49-F238E27FC236}">
                <a16:creationId xmlns:a16="http://schemas.microsoft.com/office/drawing/2014/main" id="{462F3F29-1C2A-239D-F445-7A7FEA782A3B}"/>
              </a:ext>
            </a:extLst>
          </p:cNvPr>
          <p:cNvSpPr txBox="1">
            <a:spLocks/>
          </p:cNvSpPr>
          <p:nvPr/>
        </p:nvSpPr>
        <p:spPr>
          <a:xfrm>
            <a:off x="2605091" y="3922572"/>
            <a:ext cx="4006120" cy="550058"/>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en-US" sz="1800" dirty="0">
                <a:latin typeface="Verdana" panose="020B0604030504040204" pitchFamily="34" charset="0"/>
                <a:ea typeface="Verdana" panose="020B0604030504040204" pitchFamily="34" charset="0"/>
              </a:rPr>
              <a:t>Click to Return to Home Page</a:t>
            </a:r>
          </a:p>
          <a:p>
            <a:pPr marL="0" indent="0">
              <a:buFont typeface="Arial" panose="020B0604020202020204" pitchFamily="34" charset="0"/>
              <a:buNone/>
            </a:pPr>
            <a:endParaRPr lang="en-US" sz="1800" dirty="0">
              <a:latin typeface="Verdana" panose="020B0604030504040204" pitchFamily="34" charset="0"/>
              <a:ea typeface="Verdana" panose="020B0604030504040204" pitchFamily="34" charset="0"/>
            </a:endParaRPr>
          </a:p>
        </p:txBody>
      </p:sp>
      <p:sp>
        <p:nvSpPr>
          <p:cNvPr id="17" name="Content Placeholder 2">
            <a:extLst>
              <a:ext uri="{FF2B5EF4-FFF2-40B4-BE49-F238E27FC236}">
                <a16:creationId xmlns:a16="http://schemas.microsoft.com/office/drawing/2014/main" id="{978686DD-AF0B-5A83-EA6D-528FB476FF6D}"/>
              </a:ext>
            </a:extLst>
          </p:cNvPr>
          <p:cNvSpPr txBox="1">
            <a:spLocks/>
          </p:cNvSpPr>
          <p:nvPr/>
        </p:nvSpPr>
        <p:spPr>
          <a:xfrm>
            <a:off x="2605091" y="4625127"/>
            <a:ext cx="4006120" cy="550058"/>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en-US" sz="1800" dirty="0">
                <a:latin typeface="Verdana" panose="020B0604030504040204" pitchFamily="34" charset="0"/>
                <a:ea typeface="Verdana" panose="020B0604030504040204" pitchFamily="34" charset="0"/>
              </a:rPr>
              <a:t>Click to Move to Next Page</a:t>
            </a:r>
          </a:p>
          <a:p>
            <a:pPr marL="0" indent="0">
              <a:buFont typeface="Arial" panose="020B0604020202020204" pitchFamily="34" charset="0"/>
              <a:buNone/>
            </a:pPr>
            <a:endParaRPr lang="en-US" sz="1800" dirty="0">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3ED4101F-1B48-FB25-669E-64C48C45F3C8}"/>
              </a:ext>
            </a:extLst>
          </p:cNvPr>
          <p:cNvSpPr/>
          <p:nvPr/>
        </p:nvSpPr>
        <p:spPr>
          <a:xfrm>
            <a:off x="1751577" y="5327382"/>
            <a:ext cx="651154" cy="3852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8F04658F-9973-F050-D262-8A1C01111160}"/>
              </a:ext>
            </a:extLst>
          </p:cNvPr>
          <p:cNvSpPr txBox="1">
            <a:spLocks/>
          </p:cNvSpPr>
          <p:nvPr/>
        </p:nvSpPr>
        <p:spPr>
          <a:xfrm>
            <a:off x="2605091" y="5323669"/>
            <a:ext cx="7130102" cy="550058"/>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en-US" sz="1800" dirty="0">
                <a:latin typeface="Verdana" panose="020B0604030504040204" pitchFamily="34" charset="0"/>
                <a:ea typeface="Verdana" panose="020B0604030504040204" pitchFamily="34" charset="0"/>
              </a:rPr>
              <a:t>Click to answer questions or navigate as stated in box </a:t>
            </a:r>
          </a:p>
          <a:p>
            <a:pPr marL="0" indent="0">
              <a:buFont typeface="Arial" panose="020B0604020202020204" pitchFamily="34" charset="0"/>
              <a:buNone/>
            </a:pPr>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242518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Table of Contents</a:t>
            </a:r>
            <a:br>
              <a:rPr lang="en-US" dirty="0"/>
            </a:br>
            <a:endParaRPr lang="en-US" dirty="0"/>
          </a:p>
        </p:txBody>
      </p:sp>
      <p:sp>
        <p:nvSpPr>
          <p:cNvPr id="3" name="Content Placeholder 2">
            <a:extLst>
              <a:ext uri="{FF2B5EF4-FFF2-40B4-BE49-F238E27FC236}">
                <a16:creationId xmlns:a16="http://schemas.microsoft.com/office/drawing/2014/main" id="{9CA02BF3-C794-22FF-95A9-1C8A9107A5DD}"/>
              </a:ext>
            </a:extLst>
          </p:cNvPr>
          <p:cNvSpPr>
            <a:spLocks noGrp="1"/>
          </p:cNvSpPr>
          <p:nvPr>
            <p:ph idx="1"/>
          </p:nvPr>
        </p:nvSpPr>
        <p:spPr/>
        <p:txBody>
          <a:bodyPr/>
          <a:lstStyle/>
          <a:p>
            <a:pPr marL="457200" indent="-457200">
              <a:buFont typeface="+mj-lt"/>
              <a:buAutoNum type="arabicPeriod"/>
            </a:pPr>
            <a:r>
              <a:rPr lang="en-US" dirty="0">
                <a:latin typeface="Verdana" panose="020B0604030504040204" pitchFamily="34" charset="0"/>
                <a:ea typeface="Verdana" panose="020B0604030504040204" pitchFamily="34" charset="0"/>
              </a:rPr>
              <a:t>Introduction</a:t>
            </a:r>
          </a:p>
          <a:p>
            <a:pPr marL="457200" indent="-457200">
              <a:buFont typeface="+mj-lt"/>
              <a:buAutoNum type="arabicPeriod"/>
            </a:pPr>
            <a:r>
              <a:rPr lang="en-US" dirty="0">
                <a:latin typeface="Verdana" panose="020B0604030504040204" pitchFamily="34" charset="0"/>
                <a:ea typeface="Verdana" panose="020B0604030504040204" pitchFamily="34" charset="0"/>
              </a:rPr>
              <a:t>Inventory Management Review</a:t>
            </a:r>
          </a:p>
          <a:p>
            <a:pPr marL="457200" indent="-457200">
              <a:buFont typeface="+mj-lt"/>
              <a:buAutoNum type="arabicPeriod"/>
            </a:pPr>
            <a:r>
              <a:rPr lang="en-US" dirty="0">
                <a:latin typeface="Verdana" panose="020B0604030504040204" pitchFamily="34" charset="0"/>
                <a:ea typeface="Verdana" panose="020B0604030504040204" pitchFamily="34" charset="0"/>
              </a:rPr>
              <a:t>Navigating The Medical Center</a:t>
            </a:r>
          </a:p>
          <a:p>
            <a:pPr marL="457200" indent="-457200">
              <a:buFont typeface="+mj-lt"/>
              <a:buAutoNum type="arabicPeriod"/>
            </a:pPr>
            <a:r>
              <a:rPr lang="en-US" dirty="0">
                <a:latin typeface="Verdana" panose="020B0604030504040204" pitchFamily="34" charset="0"/>
                <a:ea typeface="Verdana" panose="020B0604030504040204" pitchFamily="34" charset="0"/>
              </a:rPr>
              <a:t>Dimensions of Item, Bin, and Location</a:t>
            </a:r>
          </a:p>
          <a:p>
            <a:pPr marL="457200" indent="-457200">
              <a:buFont typeface="+mj-lt"/>
              <a:buAutoNum type="arabicPeriod"/>
            </a:pPr>
            <a:r>
              <a:rPr lang="en-US" dirty="0">
                <a:latin typeface="Verdana" panose="020B0604030504040204" pitchFamily="34" charset="0"/>
                <a:ea typeface="Verdana" panose="020B0604030504040204" pitchFamily="34" charset="0"/>
              </a:rPr>
              <a:t>Removal of an Item</a:t>
            </a:r>
          </a:p>
          <a:p>
            <a:pPr marL="457200" indent="-457200">
              <a:buFont typeface="+mj-lt"/>
              <a:buAutoNum type="arabicPeriod"/>
            </a:pPr>
            <a:r>
              <a:rPr lang="en-US" dirty="0">
                <a:latin typeface="Verdana" panose="020B0604030504040204" pitchFamily="34" charset="0"/>
                <a:ea typeface="Verdana" panose="020B0604030504040204" pitchFamily="34" charset="0"/>
              </a:rPr>
              <a:t>Rationale of Decisions</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Blank 6">
            <a:hlinkClick r:id="rId2" action="ppaction://hlinksldjump" highlightClick="1"/>
            <a:extLst>
              <a:ext uri="{FF2B5EF4-FFF2-40B4-BE49-F238E27FC236}">
                <a16:creationId xmlns:a16="http://schemas.microsoft.com/office/drawing/2014/main" id="{EA748D2C-4E16-A22A-CF4D-02291CE83818}"/>
              </a:ext>
            </a:extLst>
          </p:cNvPr>
          <p:cNvSpPr/>
          <p:nvPr/>
        </p:nvSpPr>
        <p:spPr>
          <a:xfrm>
            <a:off x="1451578" y="2110903"/>
            <a:ext cx="1894737" cy="28292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Blank 7">
            <a:hlinkClick r:id="rId3" action="ppaction://hlinksldjump" highlightClick="1"/>
            <a:extLst>
              <a:ext uri="{FF2B5EF4-FFF2-40B4-BE49-F238E27FC236}">
                <a16:creationId xmlns:a16="http://schemas.microsoft.com/office/drawing/2014/main" id="{26AD538A-EC1D-B0B0-F0A2-8944B6B42328}"/>
              </a:ext>
            </a:extLst>
          </p:cNvPr>
          <p:cNvSpPr/>
          <p:nvPr/>
        </p:nvSpPr>
        <p:spPr>
          <a:xfrm>
            <a:off x="1451578" y="2600096"/>
            <a:ext cx="3791631" cy="28901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Blank 8">
            <a:hlinkClick r:id="rId4" action="ppaction://hlinksldjump" highlightClick="1"/>
            <a:extLst>
              <a:ext uri="{FF2B5EF4-FFF2-40B4-BE49-F238E27FC236}">
                <a16:creationId xmlns:a16="http://schemas.microsoft.com/office/drawing/2014/main" id="{F71E0525-11EB-1AF0-8873-CB9BECF1D3E5}"/>
              </a:ext>
            </a:extLst>
          </p:cNvPr>
          <p:cNvSpPr/>
          <p:nvPr/>
        </p:nvSpPr>
        <p:spPr>
          <a:xfrm>
            <a:off x="1451578" y="3067021"/>
            <a:ext cx="3918090" cy="36403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Blank 9">
            <a:hlinkClick r:id="rId5" action="ppaction://hlinksldjump" highlightClick="1"/>
            <a:extLst>
              <a:ext uri="{FF2B5EF4-FFF2-40B4-BE49-F238E27FC236}">
                <a16:creationId xmlns:a16="http://schemas.microsoft.com/office/drawing/2014/main" id="{CC0FE351-2F74-F2D1-9E9C-2FBC3FE35B57}"/>
              </a:ext>
            </a:extLst>
          </p:cNvPr>
          <p:cNvSpPr/>
          <p:nvPr/>
        </p:nvSpPr>
        <p:spPr>
          <a:xfrm>
            <a:off x="1451578" y="3608962"/>
            <a:ext cx="4462839" cy="35857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Blank 10">
            <a:hlinkClick r:id="rId6" action="ppaction://hlinksldjump" highlightClick="1"/>
            <a:extLst>
              <a:ext uri="{FF2B5EF4-FFF2-40B4-BE49-F238E27FC236}">
                <a16:creationId xmlns:a16="http://schemas.microsoft.com/office/drawing/2014/main" id="{793ADBF3-EDF0-AF65-8470-2B56966786DD}"/>
              </a:ext>
            </a:extLst>
          </p:cNvPr>
          <p:cNvSpPr/>
          <p:nvPr/>
        </p:nvSpPr>
        <p:spPr>
          <a:xfrm>
            <a:off x="1451578" y="4046706"/>
            <a:ext cx="2731316" cy="35857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lank 11">
            <a:hlinkClick r:id="rId7" action="ppaction://hlinksldjump" highlightClick="1"/>
            <a:extLst>
              <a:ext uri="{FF2B5EF4-FFF2-40B4-BE49-F238E27FC236}">
                <a16:creationId xmlns:a16="http://schemas.microsoft.com/office/drawing/2014/main" id="{F4C0FC25-1844-1BD7-6C36-872B94BE42D8}"/>
              </a:ext>
            </a:extLst>
          </p:cNvPr>
          <p:cNvSpPr/>
          <p:nvPr/>
        </p:nvSpPr>
        <p:spPr>
          <a:xfrm>
            <a:off x="1451580" y="4523362"/>
            <a:ext cx="2857774" cy="35857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3F4600AA-A596-47DC-5896-DFC5B26D3615}"/>
              </a:ext>
            </a:extLst>
          </p:cNvPr>
          <p:cNvSpPr txBox="1"/>
          <p:nvPr/>
        </p:nvSpPr>
        <p:spPr>
          <a:xfrm>
            <a:off x="1451578" y="5178490"/>
            <a:ext cx="8354895"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rPr>
              <a:t>(Each of these above are hyperlinked to the first page of the section identified)</a:t>
            </a:r>
          </a:p>
        </p:txBody>
      </p:sp>
    </p:spTree>
    <p:extLst>
      <p:ext uri="{BB962C8B-B14F-4D97-AF65-F5344CB8AC3E}">
        <p14:creationId xmlns:p14="http://schemas.microsoft.com/office/powerpoint/2010/main" val="3233337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1 - Introduction</a:t>
            </a:r>
          </a:p>
        </p:txBody>
      </p:sp>
      <p:sp>
        <p:nvSpPr>
          <p:cNvPr id="3" name="Content Placeholder 2">
            <a:extLst>
              <a:ext uri="{FF2B5EF4-FFF2-40B4-BE49-F238E27FC236}">
                <a16:creationId xmlns:a16="http://schemas.microsoft.com/office/drawing/2014/main" id="{9CA02BF3-C794-22FF-95A9-1C8A9107A5DD}"/>
              </a:ext>
            </a:extLst>
          </p:cNvPr>
          <p:cNvSpPr>
            <a:spLocks noGrp="1"/>
          </p:cNvSpPr>
          <p:nvPr>
            <p:ph idx="1"/>
          </p:nvPr>
        </p:nvSpPr>
        <p:spPr>
          <a:xfrm>
            <a:off x="1451579" y="2015732"/>
            <a:ext cx="9950429" cy="3450613"/>
          </a:xfrm>
        </p:spPr>
        <p:txBody>
          <a:bodyPr/>
          <a:lstStyle/>
          <a:p>
            <a:pPr marL="0" indent="0">
              <a:buNone/>
            </a:pPr>
            <a:r>
              <a:rPr lang="en-US" b="1" dirty="0">
                <a:latin typeface="Verdana" panose="020B0604030504040204" pitchFamily="34" charset="0"/>
                <a:ea typeface="Verdana" panose="020B0604030504040204" pitchFamily="34" charset="0"/>
              </a:rPr>
              <a:t>Purpose: </a:t>
            </a:r>
            <a:r>
              <a:rPr lang="en-US" dirty="0">
                <a:latin typeface="Verdana" panose="020B0604030504040204" pitchFamily="34" charset="0"/>
                <a:ea typeface="Verdana" panose="020B0604030504040204" pitchFamily="34" charset="0"/>
              </a:rPr>
              <a:t>Storing medical supplies in a nearby location for health care provider use is essential to treating patients. Each unit has at least one supply room that holds these items maximizing space and ease of access. Setting up inventory locations provides a specific spot for each item.</a:t>
            </a:r>
          </a:p>
          <a:p>
            <a:pPr marL="0" indent="0">
              <a:buNone/>
            </a:pPr>
            <a:r>
              <a:rPr lang="en-US" b="1" dirty="0">
                <a:latin typeface="Verdana" panose="020B0604030504040204" pitchFamily="34" charset="0"/>
                <a:ea typeface="Verdana" panose="020B0604030504040204" pitchFamily="34" charset="0"/>
              </a:rPr>
              <a:t>Goal: </a:t>
            </a:r>
            <a:r>
              <a:rPr lang="en-US" dirty="0">
                <a:solidFill>
                  <a:srgbClr val="222222"/>
                </a:solidFill>
                <a:effectLst/>
                <a:latin typeface="Verdana" panose="020B0604030504040204" pitchFamily="34" charset="0"/>
                <a:ea typeface="Verdana" panose="020B0604030504040204" pitchFamily="34" charset="0"/>
              </a:rPr>
              <a:t>Inventory Specialists create medical supply inventory locations to provide storage and efficient access to medical products for the health care workers to meet patient demands.</a:t>
            </a:r>
            <a:endParaRPr lang="en-US" dirty="0">
              <a:latin typeface="Verdana" panose="020B0604030504040204" pitchFamily="34" charset="0"/>
              <a:ea typeface="Verdana" panose="020B0604030504040204" pitchFamily="34" charset="0"/>
            </a:endParaRPr>
          </a:p>
          <a:p>
            <a:pPr marL="0" indent="0">
              <a:buNone/>
            </a:pPr>
            <a:r>
              <a:rPr lang="en-US" b="1" dirty="0">
                <a:latin typeface="Verdana" panose="020B0604030504040204" pitchFamily="34" charset="0"/>
                <a:ea typeface="Verdana" panose="020B0604030504040204" pitchFamily="34" charset="0"/>
              </a:rPr>
              <a:t>Audience: </a:t>
            </a:r>
            <a:r>
              <a:rPr lang="en-US" dirty="0">
                <a:latin typeface="Verdana" panose="020B0604030504040204" pitchFamily="34" charset="0"/>
                <a:ea typeface="Verdana" panose="020B0604030504040204" pitchFamily="34" charset="0"/>
              </a:rPr>
              <a:t>Inventory Specialists.</a:t>
            </a:r>
          </a:p>
          <a:p>
            <a:pPr marL="0" indent="0">
              <a:buNone/>
            </a:pPr>
            <a:endParaRPr lang="en-US" dirty="0"/>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4648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2 - Inventory Management review</a:t>
            </a:r>
          </a:p>
        </p:txBody>
      </p:sp>
      <p:sp>
        <p:nvSpPr>
          <p:cNvPr id="3" name="Content Placeholder 2">
            <a:extLst>
              <a:ext uri="{FF2B5EF4-FFF2-40B4-BE49-F238E27FC236}">
                <a16:creationId xmlns:a16="http://schemas.microsoft.com/office/drawing/2014/main" id="{9CA02BF3-C794-22FF-95A9-1C8A9107A5DD}"/>
              </a:ext>
            </a:extLst>
          </p:cNvPr>
          <p:cNvSpPr>
            <a:spLocks noGrp="1"/>
          </p:cNvSpPr>
          <p:nvPr>
            <p:ph idx="1"/>
          </p:nvPr>
        </p:nvSpPr>
        <p:spPr>
          <a:xfrm>
            <a:off x="1451579" y="3245399"/>
            <a:ext cx="4380054" cy="2769798"/>
          </a:xfrm>
        </p:spPr>
        <p:txBody>
          <a:bodyPr numCol="1"/>
          <a:lstStyle/>
          <a:p>
            <a:pPr marL="457200" indent="-457200">
              <a:buFont typeface="+mj-lt"/>
              <a:buAutoNum type="arabicPeriod"/>
            </a:pPr>
            <a:r>
              <a:rPr lang="en-US" dirty="0">
                <a:latin typeface="Verdana" panose="020B0604030504040204" pitchFamily="34" charset="0"/>
                <a:ea typeface="Verdana" panose="020B0604030504040204" pitchFamily="34" charset="0"/>
              </a:rPr>
              <a:t>Inventory in the hospital are supplies to treat patients.</a:t>
            </a:r>
          </a:p>
          <a:p>
            <a:pPr marL="457200" indent="-457200">
              <a:buFont typeface="+mj-lt"/>
              <a:buAutoNum type="arabicPeriod"/>
            </a:pPr>
            <a:r>
              <a:rPr lang="en-US" dirty="0">
                <a:latin typeface="Verdana" panose="020B0604030504040204" pitchFamily="34" charset="0"/>
                <a:ea typeface="Verdana" panose="020B0604030504040204" pitchFamily="34" charset="0"/>
              </a:rPr>
              <a:t>Items can be placed at any location in the supply room.</a:t>
            </a:r>
          </a:p>
          <a:p>
            <a:pPr marL="457200" indent="-457200">
              <a:buFont typeface="+mj-lt"/>
              <a:buAutoNum type="arabicPeriod"/>
            </a:pPr>
            <a:r>
              <a:rPr lang="en-US" dirty="0">
                <a:latin typeface="Verdana" panose="020B0604030504040204" pitchFamily="34" charset="0"/>
                <a:ea typeface="Verdana" panose="020B0604030504040204" pitchFamily="34" charset="0"/>
              </a:rPr>
              <a:t>Health care providers access the supply rooms daily.</a:t>
            </a:r>
          </a:p>
          <a:p>
            <a:pPr marL="0" indent="0">
              <a:buNone/>
            </a:pPr>
            <a:endParaRPr lang="en-US" dirty="0"/>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EDB155B-7DD5-D731-BFD9-05E5F7C599A7}"/>
              </a:ext>
            </a:extLst>
          </p:cNvPr>
          <p:cNvSpPr txBox="1"/>
          <p:nvPr/>
        </p:nvSpPr>
        <p:spPr>
          <a:xfrm>
            <a:off x="6360368" y="3060441"/>
            <a:ext cx="59093" cy="369332"/>
          </a:xfrm>
          <a:prstGeom prst="rect">
            <a:avLst/>
          </a:prstGeom>
          <a:noFill/>
        </p:spPr>
        <p:txBody>
          <a:bodyPr wrap="square" rtlCol="0">
            <a:spAutoFit/>
          </a:bodyPr>
          <a:lstStyle/>
          <a:p>
            <a:endParaRPr lang="en-US" dirty="0"/>
          </a:p>
        </p:txBody>
      </p:sp>
      <p:sp>
        <p:nvSpPr>
          <p:cNvPr id="15" name="Action Button: Blank 14">
            <a:hlinkClick r:id="" action="ppaction://hlinkshowjump?jump=nextslide" highlightClick="1"/>
            <a:extLst>
              <a:ext uri="{FF2B5EF4-FFF2-40B4-BE49-F238E27FC236}">
                <a16:creationId xmlns:a16="http://schemas.microsoft.com/office/drawing/2014/main" id="{FD6B4C42-818A-238B-8347-6A041A59E09B}"/>
              </a:ext>
            </a:extLst>
          </p:cNvPr>
          <p:cNvSpPr/>
          <p:nvPr/>
        </p:nvSpPr>
        <p:spPr>
          <a:xfrm>
            <a:off x="6360366" y="3287733"/>
            <a:ext cx="1212979" cy="63724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True</a:t>
            </a:r>
          </a:p>
        </p:txBody>
      </p:sp>
      <p:sp>
        <p:nvSpPr>
          <p:cNvPr id="19" name="Action Button: Blank 18">
            <a:hlinkClick r:id="" action="ppaction://hlinkshowjump?jump=nextslide" highlightClick="1"/>
            <a:extLst>
              <a:ext uri="{FF2B5EF4-FFF2-40B4-BE49-F238E27FC236}">
                <a16:creationId xmlns:a16="http://schemas.microsoft.com/office/drawing/2014/main" id="{561851F3-BCCB-5DFB-2F9A-0850EB272BE1}"/>
              </a:ext>
            </a:extLst>
          </p:cNvPr>
          <p:cNvSpPr/>
          <p:nvPr/>
        </p:nvSpPr>
        <p:spPr>
          <a:xfrm>
            <a:off x="6389914" y="5156536"/>
            <a:ext cx="1212979" cy="63724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True</a:t>
            </a:r>
          </a:p>
        </p:txBody>
      </p:sp>
      <p:sp>
        <p:nvSpPr>
          <p:cNvPr id="20" name="Action Button: Blank 19">
            <a:hlinkClick r:id="" action="ppaction://hlinkshowjump?jump=nextslide" highlightClick="1"/>
            <a:extLst>
              <a:ext uri="{FF2B5EF4-FFF2-40B4-BE49-F238E27FC236}">
                <a16:creationId xmlns:a16="http://schemas.microsoft.com/office/drawing/2014/main" id="{19170D07-60D9-BA88-21DE-82EACAACC19E}"/>
              </a:ext>
            </a:extLst>
          </p:cNvPr>
          <p:cNvSpPr/>
          <p:nvPr/>
        </p:nvSpPr>
        <p:spPr>
          <a:xfrm>
            <a:off x="7941232" y="4225131"/>
            <a:ext cx="1212979" cy="636432"/>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False</a:t>
            </a:r>
          </a:p>
        </p:txBody>
      </p:sp>
      <p:sp>
        <p:nvSpPr>
          <p:cNvPr id="22" name="Action Button: Blank 21">
            <a:hlinkClick r:id="rId2" action="ppaction://hlinksldjump" highlightClick="1"/>
            <a:extLst>
              <a:ext uri="{FF2B5EF4-FFF2-40B4-BE49-F238E27FC236}">
                <a16:creationId xmlns:a16="http://schemas.microsoft.com/office/drawing/2014/main" id="{0F0719E0-3314-9E76-D9D2-07AE27390DBF}"/>
              </a:ext>
            </a:extLst>
          </p:cNvPr>
          <p:cNvSpPr/>
          <p:nvPr/>
        </p:nvSpPr>
        <p:spPr>
          <a:xfrm>
            <a:off x="7941231" y="3287532"/>
            <a:ext cx="1212979" cy="63724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False</a:t>
            </a:r>
          </a:p>
        </p:txBody>
      </p:sp>
      <p:sp>
        <p:nvSpPr>
          <p:cNvPr id="23" name="Action Button: Blank 22">
            <a:hlinkClick r:id="rId2" action="ppaction://hlinksldjump" highlightClick="1"/>
            <a:extLst>
              <a:ext uri="{FF2B5EF4-FFF2-40B4-BE49-F238E27FC236}">
                <a16:creationId xmlns:a16="http://schemas.microsoft.com/office/drawing/2014/main" id="{2748CBFE-7694-3F66-AA1E-3439ADFF92E7}"/>
              </a:ext>
            </a:extLst>
          </p:cNvPr>
          <p:cNvSpPr/>
          <p:nvPr/>
        </p:nvSpPr>
        <p:spPr>
          <a:xfrm>
            <a:off x="7970105" y="5156536"/>
            <a:ext cx="1212979" cy="63724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False</a:t>
            </a:r>
          </a:p>
        </p:txBody>
      </p:sp>
      <p:sp>
        <p:nvSpPr>
          <p:cNvPr id="24" name="Action Button: Blank 23">
            <a:hlinkClick r:id="rId2" action="ppaction://hlinksldjump" highlightClick="1"/>
            <a:extLst>
              <a:ext uri="{FF2B5EF4-FFF2-40B4-BE49-F238E27FC236}">
                <a16:creationId xmlns:a16="http://schemas.microsoft.com/office/drawing/2014/main" id="{7284AD61-4D36-CE89-07F2-5A4C9EE24B1A}"/>
              </a:ext>
            </a:extLst>
          </p:cNvPr>
          <p:cNvSpPr/>
          <p:nvPr/>
        </p:nvSpPr>
        <p:spPr>
          <a:xfrm>
            <a:off x="6360366" y="4233643"/>
            <a:ext cx="1212979" cy="63724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True</a:t>
            </a:r>
          </a:p>
        </p:txBody>
      </p:sp>
      <p:sp>
        <p:nvSpPr>
          <p:cNvPr id="25" name="Action Button: Blank 24">
            <a:hlinkClick r:id="rId3" action="ppaction://hlinksldjump" highlightClick="1"/>
            <a:extLst>
              <a:ext uri="{FF2B5EF4-FFF2-40B4-BE49-F238E27FC236}">
                <a16:creationId xmlns:a16="http://schemas.microsoft.com/office/drawing/2014/main" id="{1F1385F9-9416-3FC5-1B10-31BD0728A1EC}"/>
              </a:ext>
            </a:extLst>
          </p:cNvPr>
          <p:cNvSpPr/>
          <p:nvPr/>
        </p:nvSpPr>
        <p:spPr>
          <a:xfrm>
            <a:off x="10448364" y="5156536"/>
            <a:ext cx="1212980" cy="63724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Click to continue</a:t>
            </a:r>
          </a:p>
        </p:txBody>
      </p:sp>
      <p:sp>
        <p:nvSpPr>
          <p:cNvPr id="4" name="TextBox 3">
            <a:extLst>
              <a:ext uri="{FF2B5EF4-FFF2-40B4-BE49-F238E27FC236}">
                <a16:creationId xmlns:a16="http://schemas.microsoft.com/office/drawing/2014/main" id="{6FAE6B3A-31A1-0BCE-EA20-A413E0AFC716}"/>
              </a:ext>
            </a:extLst>
          </p:cNvPr>
          <p:cNvSpPr txBox="1"/>
          <p:nvPr/>
        </p:nvSpPr>
        <p:spPr>
          <a:xfrm>
            <a:off x="1451579" y="2051915"/>
            <a:ext cx="9603275" cy="707886"/>
          </a:xfrm>
          <a:prstGeom prst="rect">
            <a:avLst/>
          </a:prstGeom>
          <a:noFill/>
        </p:spPr>
        <p:txBody>
          <a:bodyPr wrap="square" rtlCol="0">
            <a:spAutoFit/>
          </a:bodyPr>
          <a:lstStyle/>
          <a:p>
            <a:r>
              <a:rPr lang="en-US" sz="2000" dirty="0">
                <a:latin typeface="Verdana" panose="020B0604030504040204" pitchFamily="34" charset="0"/>
                <a:ea typeface="Verdana" panose="020B0604030504040204" pitchFamily="34" charset="0"/>
              </a:rPr>
              <a:t>Use this section as a review from previous your previous lesson on inventory management. This sets you up for this new lesson.</a:t>
            </a:r>
          </a:p>
        </p:txBody>
      </p:sp>
    </p:spTree>
    <p:extLst>
      <p:ext uri="{BB962C8B-B14F-4D97-AF65-F5344CB8AC3E}">
        <p14:creationId xmlns:p14="http://schemas.microsoft.com/office/powerpoint/2010/main" val="2011728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8EA79-9780-7419-9E33-21CF5C7BBAD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9530788-99B2-77AD-F13C-A12579EED0F5}"/>
              </a:ext>
            </a:extLst>
          </p:cNvPr>
          <p:cNvSpPr>
            <a:spLocks noGrp="1"/>
          </p:cNvSpPr>
          <p:nvPr>
            <p:ph idx="1"/>
          </p:nvPr>
        </p:nvSpPr>
        <p:spPr/>
        <p:txBody>
          <a:bodyPr>
            <a:normAutofit/>
          </a:bodyPr>
          <a:lstStyle/>
          <a:p>
            <a:pPr marL="0" indent="0" algn="ctr">
              <a:buNone/>
            </a:pPr>
            <a:r>
              <a:rPr lang="en-US" sz="4800" dirty="0">
                <a:latin typeface="Verdana" panose="020B0604030504040204" pitchFamily="34" charset="0"/>
                <a:ea typeface="Verdana" panose="020B0604030504040204" pitchFamily="34" charset="0"/>
              </a:rPr>
              <a:t>Correct!</a:t>
            </a:r>
          </a:p>
          <a:p>
            <a:pPr marL="0" indent="0" algn="ctr">
              <a:buNone/>
            </a:pPr>
            <a:r>
              <a:rPr lang="en-US" sz="4800" dirty="0">
                <a:latin typeface="Verdana" panose="020B0604030504040204" pitchFamily="34" charset="0"/>
                <a:ea typeface="Verdana" panose="020B0604030504040204" pitchFamily="34" charset="0"/>
              </a:rPr>
              <a:t>Great job!</a:t>
            </a:r>
          </a:p>
        </p:txBody>
      </p:sp>
      <p:sp>
        <p:nvSpPr>
          <p:cNvPr id="4" name="Action Button: Blank 3">
            <a:hlinkClick r:id="rId2" action="ppaction://hlinksldjump" highlightClick="1"/>
            <a:extLst>
              <a:ext uri="{FF2B5EF4-FFF2-40B4-BE49-F238E27FC236}">
                <a16:creationId xmlns:a16="http://schemas.microsoft.com/office/drawing/2014/main" id="{A732AFA5-40DC-54D2-57C5-B0F1D912C23E}"/>
              </a:ext>
            </a:extLst>
          </p:cNvPr>
          <p:cNvSpPr/>
          <p:nvPr/>
        </p:nvSpPr>
        <p:spPr>
          <a:xfrm>
            <a:off x="4590661" y="4973216"/>
            <a:ext cx="3265715" cy="587829"/>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Previous</a:t>
            </a:r>
          </a:p>
        </p:txBody>
      </p:sp>
    </p:spTree>
    <p:extLst>
      <p:ext uri="{BB962C8B-B14F-4D97-AF65-F5344CB8AC3E}">
        <p14:creationId xmlns:p14="http://schemas.microsoft.com/office/powerpoint/2010/main" val="3612959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8EA79-9780-7419-9E33-21CF5C7BBAD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9530788-99B2-77AD-F13C-A12579EED0F5}"/>
              </a:ext>
            </a:extLst>
          </p:cNvPr>
          <p:cNvSpPr>
            <a:spLocks noGrp="1"/>
          </p:cNvSpPr>
          <p:nvPr>
            <p:ph idx="1"/>
          </p:nvPr>
        </p:nvSpPr>
        <p:spPr/>
        <p:txBody>
          <a:bodyPr>
            <a:normAutofit/>
          </a:bodyPr>
          <a:lstStyle/>
          <a:p>
            <a:pPr marL="0" indent="0" algn="ctr">
              <a:buNone/>
            </a:pPr>
            <a:r>
              <a:rPr lang="en-US" sz="4800" dirty="0">
                <a:latin typeface="Verdana" panose="020B0604030504040204" pitchFamily="34" charset="0"/>
                <a:ea typeface="Verdana" panose="020B0604030504040204" pitchFamily="34" charset="0"/>
              </a:rPr>
              <a:t>Not Quite!</a:t>
            </a:r>
          </a:p>
          <a:p>
            <a:pPr marL="0" indent="0" algn="ctr">
              <a:buNone/>
            </a:pPr>
            <a:r>
              <a:rPr lang="en-US" sz="4800" dirty="0">
                <a:latin typeface="Verdana" panose="020B0604030504040204" pitchFamily="34" charset="0"/>
                <a:ea typeface="Verdana" panose="020B0604030504040204" pitchFamily="34" charset="0"/>
              </a:rPr>
              <a:t>Try Again!</a:t>
            </a:r>
          </a:p>
        </p:txBody>
      </p:sp>
      <p:sp>
        <p:nvSpPr>
          <p:cNvPr id="4" name="Action Button: Blank 3">
            <a:hlinkClick r:id="rId2" action="ppaction://hlinksldjump" highlightClick="1"/>
            <a:extLst>
              <a:ext uri="{FF2B5EF4-FFF2-40B4-BE49-F238E27FC236}">
                <a16:creationId xmlns:a16="http://schemas.microsoft.com/office/drawing/2014/main" id="{C6EB109E-0FF0-B73C-DBB2-AC294CA59E02}"/>
              </a:ext>
            </a:extLst>
          </p:cNvPr>
          <p:cNvSpPr/>
          <p:nvPr/>
        </p:nvSpPr>
        <p:spPr>
          <a:xfrm>
            <a:off x="4721290" y="4534678"/>
            <a:ext cx="3284375" cy="699795"/>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Previous</a:t>
            </a:r>
          </a:p>
        </p:txBody>
      </p:sp>
    </p:spTree>
    <p:extLst>
      <p:ext uri="{BB962C8B-B14F-4D97-AF65-F5344CB8AC3E}">
        <p14:creationId xmlns:p14="http://schemas.microsoft.com/office/powerpoint/2010/main" val="1589289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8EA79-9780-7419-9E33-21CF5C7BBADD}"/>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3 - Navigating through the hospital</a:t>
            </a:r>
          </a:p>
        </p:txBody>
      </p:sp>
      <p:sp>
        <p:nvSpPr>
          <p:cNvPr id="3" name="Content Placeholder 2">
            <a:extLst>
              <a:ext uri="{FF2B5EF4-FFF2-40B4-BE49-F238E27FC236}">
                <a16:creationId xmlns:a16="http://schemas.microsoft.com/office/drawing/2014/main" id="{39530788-99B2-77AD-F13C-A12579EED0F5}"/>
              </a:ext>
            </a:extLst>
          </p:cNvPr>
          <p:cNvSpPr>
            <a:spLocks noGrp="1"/>
          </p:cNvSpPr>
          <p:nvPr>
            <p:ph idx="1"/>
          </p:nvPr>
        </p:nvSpPr>
        <p:spPr>
          <a:xfrm>
            <a:off x="1451579" y="2015732"/>
            <a:ext cx="4644421" cy="3450613"/>
          </a:xfrm>
        </p:spPr>
        <p:txBody>
          <a:bodyPr>
            <a:normAutofit/>
          </a:bodyPr>
          <a:lstStyle/>
          <a:p>
            <a:pPr marL="0" indent="0">
              <a:buNone/>
            </a:pPr>
            <a:r>
              <a:rPr lang="en-US" sz="2800" dirty="0">
                <a:latin typeface="Verdana" panose="020B0604030504040204" pitchFamily="34" charset="0"/>
                <a:ea typeface="Verdana" panose="020B0604030504040204" pitchFamily="34" charset="0"/>
              </a:rPr>
              <a:t>This map provides context to the medical center you have been navigating this first month of being an Inventory Specialist.</a:t>
            </a:r>
            <a:endParaRPr lang="en-US" sz="2800" b="1" dirty="0">
              <a:latin typeface="Verdana" panose="020B0604030504040204" pitchFamily="34" charset="0"/>
              <a:ea typeface="Verdana" panose="020B0604030504040204" pitchFamily="34" charset="0"/>
            </a:endParaRPr>
          </a:p>
          <a:p>
            <a:pPr marL="0" indent="0">
              <a:buNone/>
            </a:pPr>
            <a:endParaRPr lang="en-US" dirty="0"/>
          </a:p>
        </p:txBody>
      </p:sp>
      <p:sp>
        <p:nvSpPr>
          <p:cNvPr id="5" name="Action Button: Go Forward or Next 4">
            <a:hlinkClick r:id="" action="ppaction://hlinkshowjump?jump=nextslide" highlightClick="1"/>
            <a:extLst>
              <a:ext uri="{FF2B5EF4-FFF2-40B4-BE49-F238E27FC236}">
                <a16:creationId xmlns:a16="http://schemas.microsoft.com/office/drawing/2014/main" id="{4A37CD13-593A-2E99-CAB7-CFBDC4A91FA1}"/>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929129E3-7658-CF42-DF6A-9AD78274D6E4}"/>
              </a:ext>
            </a:extLst>
          </p:cNvPr>
          <p:cNvSpPr/>
          <p:nvPr/>
        </p:nvSpPr>
        <p:spPr>
          <a:xfrm>
            <a:off x="9314213"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FBA5D8A-53F9-06CB-9B16-4197733E3BF2}"/>
              </a:ext>
            </a:extLst>
          </p:cNvPr>
          <p:cNvPicPr>
            <a:picLocks noChangeAspect="1"/>
          </p:cNvPicPr>
          <p:nvPr/>
        </p:nvPicPr>
        <p:blipFill>
          <a:blip r:embed="rId2"/>
          <a:stretch>
            <a:fillRect/>
          </a:stretch>
        </p:blipFill>
        <p:spPr>
          <a:xfrm>
            <a:off x="6232132" y="2164490"/>
            <a:ext cx="4822722" cy="3153095"/>
          </a:xfrm>
          <a:prstGeom prst="rect">
            <a:avLst/>
          </a:prstGeom>
        </p:spPr>
      </p:pic>
      <p:sp>
        <p:nvSpPr>
          <p:cNvPr id="9" name="TextBox 8">
            <a:extLst>
              <a:ext uri="{FF2B5EF4-FFF2-40B4-BE49-F238E27FC236}">
                <a16:creationId xmlns:a16="http://schemas.microsoft.com/office/drawing/2014/main" id="{3FA82C6D-E12D-3A19-086E-60E49196D0CC}"/>
              </a:ext>
            </a:extLst>
          </p:cNvPr>
          <p:cNvSpPr txBox="1"/>
          <p:nvPr/>
        </p:nvSpPr>
        <p:spPr>
          <a:xfrm>
            <a:off x="1451578" y="5440317"/>
            <a:ext cx="4644421" cy="369332"/>
          </a:xfrm>
          <a:prstGeom prst="rect">
            <a:avLst/>
          </a:prstGeom>
          <a:noFill/>
        </p:spPr>
        <p:txBody>
          <a:bodyPr wrap="square" rtlCol="0">
            <a:spAutoFit/>
          </a:bodyPr>
          <a:lstStyle/>
          <a:p>
            <a:r>
              <a:rPr lang="en-US" dirty="0"/>
              <a:t>Click the arrow to move to the next slide.</a:t>
            </a:r>
          </a:p>
        </p:txBody>
      </p:sp>
    </p:spTree>
    <p:extLst>
      <p:ext uri="{BB962C8B-B14F-4D97-AF65-F5344CB8AC3E}">
        <p14:creationId xmlns:p14="http://schemas.microsoft.com/office/powerpoint/2010/main" val="3802833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14213"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230800E2-4BFC-498F-2E7B-568175EBA538}"/>
              </a:ext>
            </a:extLst>
          </p:cNvPr>
          <p:cNvSpPr txBox="1">
            <a:spLocks/>
          </p:cNvSpPr>
          <p:nvPr/>
        </p:nvSpPr>
        <p:spPr>
          <a:xfrm>
            <a:off x="1451578" y="2094379"/>
            <a:ext cx="9603275"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en-US" sz="2800" b="1" dirty="0">
                <a:latin typeface="Verdana" panose="020B0604030504040204" pitchFamily="34" charset="0"/>
                <a:ea typeface="Verdana" panose="020B0604030504040204" pitchFamily="34" charset="0"/>
              </a:rPr>
              <a:t>Objective: </a:t>
            </a:r>
          </a:p>
          <a:p>
            <a:pPr marL="0" indent="0">
              <a:buFont typeface="Arial" panose="020B0604020202020204" pitchFamily="34" charset="0"/>
              <a:buNone/>
            </a:pPr>
            <a:r>
              <a:rPr lang="en-US" sz="2800" dirty="0">
                <a:solidFill>
                  <a:srgbClr val="222222"/>
                </a:solidFill>
                <a:latin typeface="Verdana" panose="020B0604030504040204" pitchFamily="34" charset="0"/>
                <a:ea typeface="Verdana" panose="020B0604030504040204" pitchFamily="34" charset="0"/>
                <a:cs typeface="Times New Roman" panose="02020603050405020304" pitchFamily="18" charset="0"/>
              </a:rPr>
              <a:t>Inventory Specialists will be able to select an efficient path to bring inventory materials to the supply room with minimal patient contact 100% of the time.</a:t>
            </a:r>
            <a:endParaRPr lang="en-US" sz="2800" dirty="0">
              <a:latin typeface="Verdana" panose="020B0604030504040204" pitchFamily="34" charset="0"/>
              <a:ea typeface="Verdana" panose="020B0604030504040204" pitchFamily="34" charset="0"/>
              <a:cs typeface="Times New Roman" panose="02020603050405020304" pitchFamily="18" charset="0"/>
            </a:endParaRPr>
          </a:p>
          <a:p>
            <a:pPr marL="0" indent="0">
              <a:buFont typeface="Arial" panose="020B0604020202020204" pitchFamily="34" charset="0"/>
              <a:buNone/>
            </a:pPr>
            <a:endParaRPr lang="en-US" dirty="0"/>
          </a:p>
        </p:txBody>
      </p:sp>
      <p:sp>
        <p:nvSpPr>
          <p:cNvPr id="3" name="Title 1">
            <a:extLst>
              <a:ext uri="{FF2B5EF4-FFF2-40B4-BE49-F238E27FC236}">
                <a16:creationId xmlns:a16="http://schemas.microsoft.com/office/drawing/2014/main" id="{4FEFA199-498C-D210-AA25-04A488D136EE}"/>
              </a:ext>
            </a:extLst>
          </p:cNvPr>
          <p:cNvSpPr txBox="1">
            <a:spLocks/>
          </p:cNvSpPr>
          <p:nvPr/>
        </p:nvSpPr>
        <p:spPr>
          <a:xfrm>
            <a:off x="1451578" y="895216"/>
            <a:ext cx="9603275"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US" dirty="0">
                <a:latin typeface="Verdana" panose="020B0604030504040204" pitchFamily="34" charset="0"/>
                <a:ea typeface="Verdana" panose="020B0604030504040204" pitchFamily="34" charset="0"/>
              </a:rPr>
              <a:t>Section 3 - Navigating through the hospital</a:t>
            </a:r>
          </a:p>
        </p:txBody>
      </p:sp>
      <p:sp>
        <p:nvSpPr>
          <p:cNvPr id="10" name="TextBox 9">
            <a:extLst>
              <a:ext uri="{FF2B5EF4-FFF2-40B4-BE49-F238E27FC236}">
                <a16:creationId xmlns:a16="http://schemas.microsoft.com/office/drawing/2014/main" id="{E7B2DD75-7C4D-4F59-0C53-B718EF211954}"/>
              </a:ext>
            </a:extLst>
          </p:cNvPr>
          <p:cNvSpPr txBox="1"/>
          <p:nvPr/>
        </p:nvSpPr>
        <p:spPr>
          <a:xfrm>
            <a:off x="1363830" y="5314556"/>
            <a:ext cx="9288844" cy="400110"/>
          </a:xfrm>
          <a:prstGeom prst="rect">
            <a:avLst/>
          </a:prstGeom>
          <a:noFill/>
        </p:spPr>
        <p:txBody>
          <a:bodyPr wrap="square" rtlCol="0">
            <a:spAutoFit/>
          </a:bodyPr>
          <a:lstStyle/>
          <a:p>
            <a:r>
              <a:rPr lang="en-US" sz="2000" dirty="0"/>
              <a:t>Click the arrow to move to the next slide.</a:t>
            </a:r>
          </a:p>
        </p:txBody>
      </p:sp>
    </p:spTree>
    <p:extLst>
      <p:ext uri="{BB962C8B-B14F-4D97-AF65-F5344CB8AC3E}">
        <p14:creationId xmlns:p14="http://schemas.microsoft.com/office/powerpoint/2010/main" val="3844780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rPr>
              <a:t>Navigation through the hospital</a:t>
            </a:r>
          </a:p>
        </p:txBody>
      </p:sp>
      <p:sp>
        <p:nvSpPr>
          <p:cNvPr id="3" name="Content Placeholder 2">
            <a:extLst>
              <a:ext uri="{FF2B5EF4-FFF2-40B4-BE49-F238E27FC236}">
                <a16:creationId xmlns:a16="http://schemas.microsoft.com/office/drawing/2014/main" id="{9CA02BF3-C794-22FF-95A9-1C8A9107A5DD}"/>
              </a:ext>
            </a:extLst>
          </p:cNvPr>
          <p:cNvSpPr>
            <a:spLocks noGrp="1"/>
          </p:cNvSpPr>
          <p:nvPr>
            <p:ph idx="1"/>
          </p:nvPr>
        </p:nvSpPr>
        <p:spPr>
          <a:xfrm>
            <a:off x="1451579" y="1940767"/>
            <a:ext cx="4510682" cy="3984172"/>
          </a:xfrm>
        </p:spPr>
        <p:txBody>
          <a:bodyPr/>
          <a:lstStyle/>
          <a:p>
            <a:pPr marL="0" indent="0">
              <a:buNone/>
            </a:pPr>
            <a:r>
              <a:rPr lang="en-US" dirty="0">
                <a:latin typeface="Verdana" panose="020B0604030504040204" pitchFamily="34" charset="0"/>
                <a:ea typeface="Verdana" panose="020B0604030504040204" pitchFamily="34" charset="0"/>
              </a:rPr>
              <a:t>This bin was prepared in the previous lesson and filled with the new small Flush Syringes needing a new location.</a:t>
            </a:r>
          </a:p>
          <a:p>
            <a:pPr marL="0" indent="0">
              <a:buNone/>
            </a:pPr>
            <a:r>
              <a:rPr lang="en-US" dirty="0">
                <a:latin typeface="Verdana" panose="020B0604030504040204" pitchFamily="34" charset="0"/>
                <a:ea typeface="Verdana" panose="020B0604030504040204" pitchFamily="34" charset="0"/>
              </a:rPr>
              <a:t>It is best practice to walk to the supply room with minimal patient contact.</a:t>
            </a:r>
          </a:p>
          <a:p>
            <a:pPr marL="0" indent="0">
              <a:buNone/>
            </a:pPr>
            <a:r>
              <a:rPr lang="en-US" dirty="0">
                <a:latin typeface="Verdana" panose="020B0604030504040204" pitchFamily="34" charset="0"/>
                <a:ea typeface="Verdana" panose="020B0604030504040204" pitchFamily="34" charset="0"/>
              </a:rPr>
              <a:t>The next step is to determine the best route to carry the container to Supply Room 1 on Unit 6.</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25C26E7-092B-93BE-4DE4-0C4FE06784F4}"/>
              </a:ext>
            </a:extLst>
          </p:cNvPr>
          <p:cNvPicPr>
            <a:picLocks noChangeAspect="1"/>
          </p:cNvPicPr>
          <p:nvPr/>
        </p:nvPicPr>
        <p:blipFill>
          <a:blip r:embed="rId2"/>
          <a:stretch>
            <a:fillRect/>
          </a:stretch>
        </p:blipFill>
        <p:spPr>
          <a:xfrm flipH="1">
            <a:off x="6120881" y="1983980"/>
            <a:ext cx="5157511" cy="3249232"/>
          </a:xfrm>
          <a:prstGeom prst="rect">
            <a:avLst/>
          </a:prstGeom>
        </p:spPr>
      </p:pic>
      <p:pic>
        <p:nvPicPr>
          <p:cNvPr id="10" name="Picture 9">
            <a:extLst>
              <a:ext uri="{FF2B5EF4-FFF2-40B4-BE49-F238E27FC236}">
                <a16:creationId xmlns:a16="http://schemas.microsoft.com/office/drawing/2014/main" id="{7FA3C476-29AA-ADFA-C8B6-F4E5421D143D}"/>
              </a:ext>
            </a:extLst>
          </p:cNvPr>
          <p:cNvPicPr>
            <a:picLocks noChangeAspect="1"/>
          </p:cNvPicPr>
          <p:nvPr/>
        </p:nvPicPr>
        <p:blipFill>
          <a:blip r:embed="rId3"/>
          <a:stretch>
            <a:fillRect/>
          </a:stretch>
        </p:blipFill>
        <p:spPr>
          <a:xfrm>
            <a:off x="7226988" y="3164318"/>
            <a:ext cx="1587330" cy="811763"/>
          </a:xfrm>
          <a:prstGeom prst="rect">
            <a:avLst/>
          </a:prstGeom>
        </p:spPr>
      </p:pic>
      <p:sp>
        <p:nvSpPr>
          <p:cNvPr id="12" name="TextBox 11">
            <a:extLst>
              <a:ext uri="{FF2B5EF4-FFF2-40B4-BE49-F238E27FC236}">
                <a16:creationId xmlns:a16="http://schemas.microsoft.com/office/drawing/2014/main" id="{C0991CAA-5B6B-4F32-A456-2C2C54FAE4C1}"/>
              </a:ext>
            </a:extLst>
          </p:cNvPr>
          <p:cNvSpPr txBox="1"/>
          <p:nvPr/>
        </p:nvSpPr>
        <p:spPr>
          <a:xfrm>
            <a:off x="7226988" y="3976081"/>
            <a:ext cx="3027354" cy="1200329"/>
          </a:xfrm>
          <a:prstGeom prst="rect">
            <a:avLst/>
          </a:prstGeom>
          <a:noFill/>
        </p:spPr>
        <p:txBody>
          <a:bodyPr wrap="square" rtlCol="0">
            <a:spAutoFit/>
          </a:bodyPr>
          <a:lstStyle/>
          <a:p>
            <a:r>
              <a:rPr lang="en-US" dirty="0"/>
              <a:t>Flush Syringe</a:t>
            </a:r>
          </a:p>
          <a:p>
            <a:r>
              <a:rPr lang="en-US" dirty="0"/>
              <a:t>Item: 136222</a:t>
            </a:r>
          </a:p>
          <a:p>
            <a:r>
              <a:rPr lang="en-US" dirty="0"/>
              <a:t>Supply Room Unit 6 Rm 1</a:t>
            </a:r>
          </a:p>
          <a:p>
            <a:endParaRPr lang="en-US" dirty="0"/>
          </a:p>
        </p:txBody>
      </p:sp>
      <p:pic>
        <p:nvPicPr>
          <p:cNvPr id="13" name="Picture 12">
            <a:extLst>
              <a:ext uri="{FF2B5EF4-FFF2-40B4-BE49-F238E27FC236}">
                <a16:creationId xmlns:a16="http://schemas.microsoft.com/office/drawing/2014/main" id="{3F640F97-B554-0311-3658-BE8BF0F94AC7}"/>
              </a:ext>
            </a:extLst>
          </p:cNvPr>
          <p:cNvPicPr>
            <a:picLocks noChangeAspect="1"/>
          </p:cNvPicPr>
          <p:nvPr/>
        </p:nvPicPr>
        <p:blipFill>
          <a:blip r:embed="rId4"/>
          <a:stretch>
            <a:fillRect/>
          </a:stretch>
        </p:blipFill>
        <p:spPr>
          <a:xfrm>
            <a:off x="9150889" y="3616434"/>
            <a:ext cx="1012030" cy="1178492"/>
          </a:xfrm>
          <a:prstGeom prst="rect">
            <a:avLst/>
          </a:prstGeom>
        </p:spPr>
      </p:pic>
      <p:sp>
        <p:nvSpPr>
          <p:cNvPr id="9" name="TextBox 8">
            <a:extLst>
              <a:ext uri="{FF2B5EF4-FFF2-40B4-BE49-F238E27FC236}">
                <a16:creationId xmlns:a16="http://schemas.microsoft.com/office/drawing/2014/main" id="{8EB2E83A-3F0C-8188-CEEB-39691F3E02D6}"/>
              </a:ext>
            </a:extLst>
          </p:cNvPr>
          <p:cNvSpPr txBox="1"/>
          <p:nvPr/>
        </p:nvSpPr>
        <p:spPr>
          <a:xfrm>
            <a:off x="6825063" y="5464044"/>
            <a:ext cx="5663682" cy="369332"/>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Click to move to the next slide.</a:t>
            </a:r>
          </a:p>
        </p:txBody>
      </p:sp>
    </p:spTree>
    <p:extLst>
      <p:ext uri="{BB962C8B-B14F-4D97-AF65-F5344CB8AC3E}">
        <p14:creationId xmlns:p14="http://schemas.microsoft.com/office/powerpoint/2010/main" val="1506897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A02BF3-C794-22FF-95A9-1C8A9107A5DD}"/>
              </a:ext>
            </a:extLst>
          </p:cNvPr>
          <p:cNvSpPr>
            <a:spLocks noGrp="1"/>
          </p:cNvSpPr>
          <p:nvPr>
            <p:ph idx="1"/>
          </p:nvPr>
        </p:nvSpPr>
        <p:spPr>
          <a:xfrm>
            <a:off x="1438283" y="2783634"/>
            <a:ext cx="5051858" cy="1884464"/>
          </a:xfrm>
        </p:spPr>
        <p:txBody>
          <a:bodyPr numCol="2">
            <a:normAutofit/>
          </a:bodyPr>
          <a:lstStyle/>
          <a:p>
            <a:r>
              <a:rPr lang="en-US" sz="1600" dirty="0">
                <a:latin typeface="Verdana" panose="020B0604030504040204" pitchFamily="34" charset="0"/>
                <a:ea typeface="Verdana" panose="020B0604030504040204" pitchFamily="34" charset="0"/>
              </a:rPr>
              <a:t>Hallways </a:t>
            </a:r>
          </a:p>
          <a:p>
            <a:r>
              <a:rPr lang="en-US" sz="1600" dirty="0">
                <a:latin typeface="Verdana" panose="020B0604030504040204" pitchFamily="34" charset="0"/>
                <a:ea typeface="Verdana" panose="020B0604030504040204" pitchFamily="34" charset="0"/>
              </a:rPr>
              <a:t>Patient Rooms</a:t>
            </a:r>
          </a:p>
          <a:p>
            <a:r>
              <a:rPr lang="en-US" sz="1600" dirty="0">
                <a:latin typeface="Verdana" panose="020B0604030504040204" pitchFamily="34" charset="0"/>
                <a:ea typeface="Verdana" panose="020B0604030504040204" pitchFamily="34" charset="0"/>
              </a:rPr>
              <a:t>Nurse Stations</a:t>
            </a:r>
          </a:p>
          <a:p>
            <a:endParaRPr lang="en-US" sz="1600" dirty="0">
              <a:latin typeface="Verdana" panose="020B0604030504040204" pitchFamily="34" charset="0"/>
              <a:ea typeface="Verdana" panose="020B0604030504040204" pitchFamily="34" charset="0"/>
            </a:endParaRPr>
          </a:p>
          <a:p>
            <a:r>
              <a:rPr lang="en-US" sz="1600" dirty="0">
                <a:latin typeface="Verdana" panose="020B0604030504040204" pitchFamily="34" charset="0"/>
                <a:ea typeface="Verdana" panose="020B0604030504040204" pitchFamily="34" charset="0"/>
              </a:rPr>
              <a:t>Supply Room </a:t>
            </a:r>
          </a:p>
          <a:p>
            <a:r>
              <a:rPr lang="en-US" sz="1600" dirty="0">
                <a:latin typeface="Verdana" panose="020B0604030504040204" pitchFamily="34" charset="0"/>
                <a:ea typeface="Verdana" panose="020B0604030504040204" pitchFamily="34" charset="0"/>
              </a:rPr>
              <a:t>Stairs</a:t>
            </a:r>
          </a:p>
          <a:p>
            <a:r>
              <a:rPr lang="en-US" sz="1600" dirty="0">
                <a:latin typeface="Verdana" panose="020B0604030504040204" pitchFamily="34" charset="0"/>
                <a:ea typeface="Verdana" panose="020B0604030504040204" pitchFamily="34" charset="0"/>
              </a:rPr>
              <a:t>Elevators</a:t>
            </a:r>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8277250" y="6139542"/>
            <a:ext cx="822794"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14213"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6482A7C-D6C8-074E-5F0F-C6492102644E}"/>
              </a:ext>
            </a:extLst>
          </p:cNvPr>
          <p:cNvPicPr>
            <a:picLocks noChangeAspect="1"/>
          </p:cNvPicPr>
          <p:nvPr/>
        </p:nvPicPr>
        <p:blipFill>
          <a:blip r:embed="rId2"/>
          <a:stretch>
            <a:fillRect/>
          </a:stretch>
        </p:blipFill>
        <p:spPr>
          <a:xfrm>
            <a:off x="6911609" y="2527348"/>
            <a:ext cx="4991820" cy="3263650"/>
          </a:xfrm>
          <a:prstGeom prst="rect">
            <a:avLst/>
          </a:prstGeom>
          <a:solidFill>
            <a:srgbClr val="0070C0"/>
          </a:solidFill>
        </p:spPr>
      </p:pic>
      <p:sp>
        <p:nvSpPr>
          <p:cNvPr id="10" name="Rectangle 9">
            <a:extLst>
              <a:ext uri="{FF2B5EF4-FFF2-40B4-BE49-F238E27FC236}">
                <a16:creationId xmlns:a16="http://schemas.microsoft.com/office/drawing/2014/main" id="{8D72E59D-FFFC-0214-9F8E-6345B3307602}"/>
              </a:ext>
            </a:extLst>
          </p:cNvPr>
          <p:cNvSpPr/>
          <p:nvPr/>
        </p:nvSpPr>
        <p:spPr>
          <a:xfrm>
            <a:off x="8605328" y="4081958"/>
            <a:ext cx="274908" cy="18349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4FD37DD-B2A1-678A-2A60-02A8C8341D1A}"/>
              </a:ext>
            </a:extLst>
          </p:cNvPr>
          <p:cNvSpPr/>
          <p:nvPr/>
        </p:nvSpPr>
        <p:spPr>
          <a:xfrm>
            <a:off x="5861328" y="2915426"/>
            <a:ext cx="391888" cy="1772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A0C20E6-EE93-5423-B805-B7958C915B29}"/>
              </a:ext>
            </a:extLst>
          </p:cNvPr>
          <p:cNvSpPr/>
          <p:nvPr/>
        </p:nvSpPr>
        <p:spPr>
          <a:xfrm>
            <a:off x="5861328" y="3308290"/>
            <a:ext cx="391888" cy="17728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101C519-75BD-AB59-678F-9C6754F61595}"/>
              </a:ext>
            </a:extLst>
          </p:cNvPr>
          <p:cNvSpPr/>
          <p:nvPr/>
        </p:nvSpPr>
        <p:spPr>
          <a:xfrm>
            <a:off x="5861328" y="3749570"/>
            <a:ext cx="391888" cy="177283"/>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97F2850-7ECC-BED3-CF3A-BF2FD8F095F4}"/>
              </a:ext>
            </a:extLst>
          </p:cNvPr>
          <p:cNvSpPr/>
          <p:nvPr/>
        </p:nvSpPr>
        <p:spPr>
          <a:xfrm>
            <a:off x="803797" y="3315171"/>
            <a:ext cx="391888" cy="177283"/>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83D3B0C-FCD8-5477-0D65-98B81768DD4F}"/>
              </a:ext>
            </a:extLst>
          </p:cNvPr>
          <p:cNvSpPr/>
          <p:nvPr/>
        </p:nvSpPr>
        <p:spPr>
          <a:xfrm>
            <a:off x="803797" y="3767704"/>
            <a:ext cx="391888" cy="177283"/>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F176C5F-C5EC-CC34-5DD0-535C9C5F194F}"/>
              </a:ext>
            </a:extLst>
          </p:cNvPr>
          <p:cNvSpPr/>
          <p:nvPr/>
        </p:nvSpPr>
        <p:spPr>
          <a:xfrm>
            <a:off x="8205913" y="3993316"/>
            <a:ext cx="274908" cy="18349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E88331A-7B13-DD39-B81A-2A0504C89E32}"/>
              </a:ext>
            </a:extLst>
          </p:cNvPr>
          <p:cNvSpPr/>
          <p:nvPr/>
        </p:nvSpPr>
        <p:spPr>
          <a:xfrm>
            <a:off x="7180149" y="4466063"/>
            <a:ext cx="391888" cy="17728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04029C5-EBF2-9400-6490-62BA43B35B5F}"/>
              </a:ext>
            </a:extLst>
          </p:cNvPr>
          <p:cNvSpPr/>
          <p:nvPr/>
        </p:nvSpPr>
        <p:spPr>
          <a:xfrm rot="16200000">
            <a:off x="10585730" y="5098990"/>
            <a:ext cx="391888" cy="177283"/>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7953EB3-E1A7-0647-866F-81143B305FAA}"/>
              </a:ext>
            </a:extLst>
          </p:cNvPr>
          <p:cNvSpPr/>
          <p:nvPr/>
        </p:nvSpPr>
        <p:spPr>
          <a:xfrm>
            <a:off x="10674372" y="2801482"/>
            <a:ext cx="391888" cy="17728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79D922C-B9B5-B0B9-E20C-E18A42AAD394}"/>
              </a:ext>
            </a:extLst>
          </p:cNvPr>
          <p:cNvSpPr/>
          <p:nvPr/>
        </p:nvSpPr>
        <p:spPr>
          <a:xfrm>
            <a:off x="9918441" y="4551597"/>
            <a:ext cx="274908" cy="183498"/>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1B6551A1-DA98-C845-B64A-C7813DF86217}"/>
              </a:ext>
            </a:extLst>
          </p:cNvPr>
          <p:cNvSpPr/>
          <p:nvPr/>
        </p:nvSpPr>
        <p:spPr>
          <a:xfrm>
            <a:off x="803797" y="2872900"/>
            <a:ext cx="391888" cy="177283"/>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0B325C8-2CE0-CF9B-2E3E-11FD6B7B4C98}"/>
              </a:ext>
            </a:extLst>
          </p:cNvPr>
          <p:cNvSpPr txBox="1"/>
          <p:nvPr/>
        </p:nvSpPr>
        <p:spPr>
          <a:xfrm>
            <a:off x="546034" y="4298298"/>
            <a:ext cx="4299209" cy="1401987"/>
          </a:xfrm>
          <a:prstGeom prst="rect">
            <a:avLst/>
          </a:prstGeom>
          <a:noFill/>
        </p:spPr>
        <p:txBody>
          <a:bodyPr wrap="square" rtlCol="0">
            <a:spAutoFit/>
          </a:bodyPr>
          <a:lstStyle/>
          <a:p>
            <a:r>
              <a:rPr lang="en-US" sz="1600" b="1" dirty="0">
                <a:latin typeface="Verdana" panose="020B0604030504040204" pitchFamily="34" charset="0"/>
                <a:ea typeface="Verdana" panose="020B0604030504040204" pitchFamily="34" charset="0"/>
              </a:rPr>
              <a:t>Patient Traffic Areas</a:t>
            </a:r>
          </a:p>
          <a:p>
            <a:pPr marL="285750" indent="-285750">
              <a:lnSpc>
                <a:spcPct val="150000"/>
              </a:lnSpc>
              <a:buFont typeface="Arial" panose="020B0604020202020204" pitchFamily="34" charset="0"/>
              <a:buChar char="•"/>
            </a:pPr>
            <a:r>
              <a:rPr lang="en-US" sz="1600" dirty="0">
                <a:latin typeface="Verdana" panose="020B0604030504040204" pitchFamily="34" charset="0"/>
                <a:ea typeface="Verdana" panose="020B0604030504040204" pitchFamily="34" charset="0"/>
              </a:rPr>
              <a:t>High Patient Traffic: A, E</a:t>
            </a:r>
          </a:p>
          <a:p>
            <a:pPr marL="285750" indent="-285750">
              <a:lnSpc>
                <a:spcPct val="150000"/>
              </a:lnSpc>
              <a:buFont typeface="Arial" panose="020B0604020202020204" pitchFamily="34" charset="0"/>
              <a:buChar char="•"/>
            </a:pPr>
            <a:r>
              <a:rPr lang="en-US" sz="1600" dirty="0">
                <a:latin typeface="Verdana" panose="020B0604030504040204" pitchFamily="34" charset="0"/>
                <a:ea typeface="Verdana" panose="020B0604030504040204" pitchFamily="34" charset="0"/>
              </a:rPr>
              <a:t>Medium Patient Traffic: B, D</a:t>
            </a:r>
          </a:p>
          <a:p>
            <a:pPr marL="285750" indent="-285750">
              <a:lnSpc>
                <a:spcPct val="150000"/>
              </a:lnSpc>
              <a:buFont typeface="Arial" panose="020B0604020202020204" pitchFamily="34" charset="0"/>
              <a:buChar char="•"/>
            </a:pPr>
            <a:r>
              <a:rPr lang="en-US" sz="1600" dirty="0">
                <a:latin typeface="Verdana" panose="020B0604030504040204" pitchFamily="34" charset="0"/>
                <a:ea typeface="Verdana" panose="020B0604030504040204" pitchFamily="34" charset="0"/>
              </a:rPr>
              <a:t>Low Patient Traffic: C </a:t>
            </a:r>
            <a:endParaRPr lang="en-US" sz="1600" dirty="0"/>
          </a:p>
        </p:txBody>
      </p:sp>
      <p:sp>
        <p:nvSpPr>
          <p:cNvPr id="25" name="TextBox 24">
            <a:extLst>
              <a:ext uri="{FF2B5EF4-FFF2-40B4-BE49-F238E27FC236}">
                <a16:creationId xmlns:a16="http://schemas.microsoft.com/office/drawing/2014/main" id="{63B49478-A7C6-3F34-56BE-9D7A7AD444FF}"/>
              </a:ext>
            </a:extLst>
          </p:cNvPr>
          <p:cNvSpPr txBox="1"/>
          <p:nvPr/>
        </p:nvSpPr>
        <p:spPr>
          <a:xfrm>
            <a:off x="7422988" y="3265563"/>
            <a:ext cx="209452" cy="668992"/>
          </a:xfrm>
          <a:prstGeom prst="rect">
            <a:avLst/>
          </a:prstGeom>
          <a:noFill/>
        </p:spPr>
        <p:txBody>
          <a:bodyPr wrap="square" rtlCol="0">
            <a:spAutoFit/>
          </a:bodyPr>
          <a:lstStyle/>
          <a:p>
            <a:r>
              <a:rPr lang="en-US" dirty="0"/>
              <a:t>A</a:t>
            </a:r>
          </a:p>
          <a:p>
            <a:endParaRPr lang="en-US" dirty="0"/>
          </a:p>
        </p:txBody>
      </p:sp>
      <p:sp>
        <p:nvSpPr>
          <p:cNvPr id="26" name="TextBox 25">
            <a:extLst>
              <a:ext uri="{FF2B5EF4-FFF2-40B4-BE49-F238E27FC236}">
                <a16:creationId xmlns:a16="http://schemas.microsoft.com/office/drawing/2014/main" id="{59AF56A0-A717-A8B5-6A06-0FA7068E663D}"/>
              </a:ext>
            </a:extLst>
          </p:cNvPr>
          <p:cNvSpPr txBox="1"/>
          <p:nvPr/>
        </p:nvSpPr>
        <p:spPr>
          <a:xfrm>
            <a:off x="7527714" y="4275814"/>
            <a:ext cx="209452" cy="668992"/>
          </a:xfrm>
          <a:prstGeom prst="rect">
            <a:avLst/>
          </a:prstGeom>
          <a:noFill/>
        </p:spPr>
        <p:txBody>
          <a:bodyPr wrap="square" rtlCol="0">
            <a:spAutoFit/>
          </a:bodyPr>
          <a:lstStyle/>
          <a:p>
            <a:r>
              <a:rPr lang="en-US" dirty="0"/>
              <a:t>B</a:t>
            </a:r>
          </a:p>
          <a:p>
            <a:endParaRPr lang="en-US" dirty="0"/>
          </a:p>
        </p:txBody>
      </p:sp>
      <p:sp>
        <p:nvSpPr>
          <p:cNvPr id="27" name="TextBox 26">
            <a:extLst>
              <a:ext uri="{FF2B5EF4-FFF2-40B4-BE49-F238E27FC236}">
                <a16:creationId xmlns:a16="http://schemas.microsoft.com/office/drawing/2014/main" id="{CBE5850B-10E0-AFFA-F1D5-7CC3CEE34BEB}"/>
              </a:ext>
            </a:extLst>
          </p:cNvPr>
          <p:cNvSpPr txBox="1"/>
          <p:nvPr/>
        </p:nvSpPr>
        <p:spPr>
          <a:xfrm>
            <a:off x="8240633" y="4142897"/>
            <a:ext cx="298579" cy="646331"/>
          </a:xfrm>
          <a:prstGeom prst="rect">
            <a:avLst/>
          </a:prstGeom>
          <a:noFill/>
        </p:spPr>
        <p:txBody>
          <a:bodyPr wrap="square" rtlCol="0">
            <a:spAutoFit/>
          </a:bodyPr>
          <a:lstStyle/>
          <a:p>
            <a:r>
              <a:rPr lang="en-US" dirty="0"/>
              <a:t>C</a:t>
            </a:r>
          </a:p>
          <a:p>
            <a:endParaRPr lang="en-US" dirty="0"/>
          </a:p>
        </p:txBody>
      </p:sp>
      <p:sp>
        <p:nvSpPr>
          <p:cNvPr id="28" name="TextBox 27">
            <a:extLst>
              <a:ext uri="{FF2B5EF4-FFF2-40B4-BE49-F238E27FC236}">
                <a16:creationId xmlns:a16="http://schemas.microsoft.com/office/drawing/2014/main" id="{36377A07-B9ED-BF74-35AD-0035E33975A9}"/>
              </a:ext>
            </a:extLst>
          </p:cNvPr>
          <p:cNvSpPr txBox="1"/>
          <p:nvPr/>
        </p:nvSpPr>
        <p:spPr>
          <a:xfrm>
            <a:off x="10624160" y="4554704"/>
            <a:ext cx="298579" cy="646331"/>
          </a:xfrm>
          <a:prstGeom prst="rect">
            <a:avLst/>
          </a:prstGeom>
          <a:noFill/>
        </p:spPr>
        <p:txBody>
          <a:bodyPr wrap="square" rtlCol="0">
            <a:spAutoFit/>
          </a:bodyPr>
          <a:lstStyle/>
          <a:p>
            <a:r>
              <a:rPr lang="en-US" dirty="0"/>
              <a:t>D</a:t>
            </a:r>
          </a:p>
          <a:p>
            <a:endParaRPr lang="en-US" dirty="0"/>
          </a:p>
        </p:txBody>
      </p:sp>
      <p:sp>
        <p:nvSpPr>
          <p:cNvPr id="29" name="TextBox 28">
            <a:extLst>
              <a:ext uri="{FF2B5EF4-FFF2-40B4-BE49-F238E27FC236}">
                <a16:creationId xmlns:a16="http://schemas.microsoft.com/office/drawing/2014/main" id="{CC7369B7-68A5-0617-31A0-F76DDEFAEB0D}"/>
              </a:ext>
            </a:extLst>
          </p:cNvPr>
          <p:cNvSpPr txBox="1"/>
          <p:nvPr/>
        </p:nvSpPr>
        <p:spPr>
          <a:xfrm>
            <a:off x="11034186" y="2897087"/>
            <a:ext cx="298579" cy="646331"/>
          </a:xfrm>
          <a:prstGeom prst="rect">
            <a:avLst/>
          </a:prstGeom>
          <a:noFill/>
        </p:spPr>
        <p:txBody>
          <a:bodyPr wrap="square" rtlCol="0">
            <a:spAutoFit/>
          </a:bodyPr>
          <a:lstStyle/>
          <a:p>
            <a:r>
              <a:rPr lang="en-US" dirty="0"/>
              <a:t>E</a:t>
            </a:r>
          </a:p>
          <a:p>
            <a:endParaRPr lang="en-US" dirty="0"/>
          </a:p>
        </p:txBody>
      </p:sp>
      <p:sp>
        <p:nvSpPr>
          <p:cNvPr id="34" name="TextBox 33">
            <a:extLst>
              <a:ext uri="{FF2B5EF4-FFF2-40B4-BE49-F238E27FC236}">
                <a16:creationId xmlns:a16="http://schemas.microsoft.com/office/drawing/2014/main" id="{22D24431-1C9E-A2C8-386D-7419C0B0B933}"/>
              </a:ext>
            </a:extLst>
          </p:cNvPr>
          <p:cNvSpPr txBox="1"/>
          <p:nvPr/>
        </p:nvSpPr>
        <p:spPr>
          <a:xfrm>
            <a:off x="802433" y="1940767"/>
            <a:ext cx="11019453" cy="338554"/>
          </a:xfrm>
          <a:prstGeom prst="rect">
            <a:avLst/>
          </a:prstGeom>
          <a:noFill/>
        </p:spPr>
        <p:txBody>
          <a:bodyPr wrap="square" rtlCol="0">
            <a:spAutoFit/>
          </a:bodyPr>
          <a:lstStyle/>
          <a:p>
            <a:r>
              <a:rPr lang="en-US" sz="1600" dirty="0">
                <a:latin typeface="Verdana" panose="020B0604030504040204" pitchFamily="34" charset="0"/>
                <a:ea typeface="Verdana" panose="020B0604030504040204" pitchFamily="34" charset="0"/>
              </a:rPr>
              <a:t>Review this map with the areas within the hospital. Identify high, medium, and low patient traffic areas. </a:t>
            </a:r>
          </a:p>
        </p:txBody>
      </p:sp>
      <p:sp>
        <p:nvSpPr>
          <p:cNvPr id="4" name="Action Button: Go Forward or Next 3">
            <a:hlinkClick r:id="" action="ppaction://hlinkshowjump?jump=nextslide" highlightClick="1"/>
            <a:extLst>
              <a:ext uri="{FF2B5EF4-FFF2-40B4-BE49-F238E27FC236}">
                <a16:creationId xmlns:a16="http://schemas.microsoft.com/office/drawing/2014/main" id="{CF9FD526-FC52-3E0F-66B7-A86A58484B74}"/>
              </a:ext>
            </a:extLst>
          </p:cNvPr>
          <p:cNvSpPr/>
          <p:nvPr/>
        </p:nvSpPr>
        <p:spPr>
          <a:xfrm>
            <a:off x="10422445" y="6123404"/>
            <a:ext cx="718457"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84536376-BB30-2F5C-FE28-FCF3325B0A15}"/>
              </a:ext>
            </a:extLst>
          </p:cNvPr>
          <p:cNvSpPr txBox="1">
            <a:spLocks/>
          </p:cNvSpPr>
          <p:nvPr/>
        </p:nvSpPr>
        <p:spPr>
          <a:xfrm>
            <a:off x="1430911" y="803735"/>
            <a:ext cx="9603275"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US" dirty="0">
                <a:latin typeface="Verdana" panose="020B0604030504040204" pitchFamily="34" charset="0"/>
                <a:ea typeface="Verdana" panose="020B0604030504040204" pitchFamily="34" charset="0"/>
              </a:rPr>
              <a:t>Section 3 - Navigating through the hospital</a:t>
            </a:r>
          </a:p>
        </p:txBody>
      </p:sp>
      <p:sp>
        <p:nvSpPr>
          <p:cNvPr id="35" name="TextBox 34">
            <a:extLst>
              <a:ext uri="{FF2B5EF4-FFF2-40B4-BE49-F238E27FC236}">
                <a16:creationId xmlns:a16="http://schemas.microsoft.com/office/drawing/2014/main" id="{59116F2A-8489-1BE1-2302-98F4E47E09F1}"/>
              </a:ext>
            </a:extLst>
          </p:cNvPr>
          <p:cNvSpPr txBox="1"/>
          <p:nvPr/>
        </p:nvSpPr>
        <p:spPr>
          <a:xfrm>
            <a:off x="6911609" y="5774138"/>
            <a:ext cx="5227840" cy="369332"/>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Click to move to the next slide.</a:t>
            </a:r>
          </a:p>
        </p:txBody>
      </p:sp>
    </p:spTree>
    <p:extLst>
      <p:ext uri="{BB962C8B-B14F-4D97-AF65-F5344CB8AC3E}">
        <p14:creationId xmlns:p14="http://schemas.microsoft.com/office/powerpoint/2010/main" val="3211265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3 - Navigation through the hospital</a:t>
            </a:r>
          </a:p>
        </p:txBody>
      </p:sp>
      <p:sp>
        <p:nvSpPr>
          <p:cNvPr id="3" name="Content Placeholder 2">
            <a:extLst>
              <a:ext uri="{FF2B5EF4-FFF2-40B4-BE49-F238E27FC236}">
                <a16:creationId xmlns:a16="http://schemas.microsoft.com/office/drawing/2014/main" id="{9CA02BF3-C794-22FF-95A9-1C8A9107A5DD}"/>
              </a:ext>
            </a:extLst>
          </p:cNvPr>
          <p:cNvSpPr>
            <a:spLocks noGrp="1"/>
          </p:cNvSpPr>
          <p:nvPr>
            <p:ph idx="1"/>
          </p:nvPr>
        </p:nvSpPr>
        <p:spPr>
          <a:xfrm>
            <a:off x="1451580" y="2015732"/>
            <a:ext cx="3837570" cy="820773"/>
          </a:xfrm>
        </p:spPr>
        <p:txBody>
          <a:bodyPr numCol="1">
            <a:normAutofit/>
          </a:bodyPr>
          <a:lstStyle/>
          <a:p>
            <a:pPr marL="0" indent="0">
              <a:buNone/>
            </a:pPr>
            <a:r>
              <a:rPr lang="en-US" sz="1800" dirty="0">
                <a:latin typeface="Verdana" panose="020B0604030504040204" pitchFamily="34" charset="0"/>
                <a:ea typeface="Verdana" panose="020B0604030504040204" pitchFamily="34" charset="0"/>
              </a:rPr>
              <a:t>Which path to the supply room provides least patient contact?</a:t>
            </a:r>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14213"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6482A7C-D6C8-074E-5F0F-C6492102644E}"/>
              </a:ext>
            </a:extLst>
          </p:cNvPr>
          <p:cNvPicPr>
            <a:picLocks noChangeAspect="1"/>
          </p:cNvPicPr>
          <p:nvPr/>
        </p:nvPicPr>
        <p:blipFill>
          <a:blip r:embed="rId2"/>
          <a:stretch>
            <a:fillRect/>
          </a:stretch>
        </p:blipFill>
        <p:spPr>
          <a:xfrm>
            <a:off x="6902852" y="2220474"/>
            <a:ext cx="4822722" cy="3153095"/>
          </a:xfrm>
          <a:prstGeom prst="rect">
            <a:avLst/>
          </a:prstGeom>
          <a:solidFill>
            <a:srgbClr val="0070C0"/>
          </a:solidFill>
        </p:spPr>
      </p:pic>
      <p:sp>
        <p:nvSpPr>
          <p:cNvPr id="10" name="Rectangle 9">
            <a:extLst>
              <a:ext uri="{FF2B5EF4-FFF2-40B4-BE49-F238E27FC236}">
                <a16:creationId xmlns:a16="http://schemas.microsoft.com/office/drawing/2014/main" id="{8D72E59D-FFFC-0214-9F8E-6345B3307602}"/>
              </a:ext>
            </a:extLst>
          </p:cNvPr>
          <p:cNvSpPr/>
          <p:nvPr/>
        </p:nvSpPr>
        <p:spPr>
          <a:xfrm>
            <a:off x="8453532" y="3722914"/>
            <a:ext cx="391888" cy="1772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F176C5F-C5EC-CC34-5DD0-535C9C5F194F}"/>
              </a:ext>
            </a:extLst>
          </p:cNvPr>
          <p:cNvSpPr/>
          <p:nvPr/>
        </p:nvSpPr>
        <p:spPr>
          <a:xfrm>
            <a:off x="8054117" y="3634272"/>
            <a:ext cx="391888" cy="17728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E88331A-7B13-DD39-B81A-2A0504C89E32}"/>
              </a:ext>
            </a:extLst>
          </p:cNvPr>
          <p:cNvSpPr/>
          <p:nvPr/>
        </p:nvSpPr>
        <p:spPr>
          <a:xfrm>
            <a:off x="7086843" y="4103912"/>
            <a:ext cx="391888" cy="17728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04029C5-EBF2-9400-6490-62BA43B35B5F}"/>
              </a:ext>
            </a:extLst>
          </p:cNvPr>
          <p:cNvSpPr/>
          <p:nvPr/>
        </p:nvSpPr>
        <p:spPr>
          <a:xfrm rot="16200000">
            <a:off x="10492424" y="4736839"/>
            <a:ext cx="391888" cy="177283"/>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7953EB3-E1A7-0647-866F-81143B305FAA}"/>
              </a:ext>
            </a:extLst>
          </p:cNvPr>
          <p:cNvSpPr/>
          <p:nvPr/>
        </p:nvSpPr>
        <p:spPr>
          <a:xfrm>
            <a:off x="10581066" y="2439331"/>
            <a:ext cx="391888" cy="17728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79D922C-B9B5-B0B9-E20C-E18A42AAD394}"/>
              </a:ext>
            </a:extLst>
          </p:cNvPr>
          <p:cNvSpPr/>
          <p:nvPr/>
        </p:nvSpPr>
        <p:spPr>
          <a:xfrm>
            <a:off x="9766645" y="4192553"/>
            <a:ext cx="391888" cy="177283"/>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63B49478-A7C6-3F34-56BE-9D7A7AD444FF}"/>
              </a:ext>
            </a:extLst>
          </p:cNvPr>
          <p:cNvSpPr txBox="1"/>
          <p:nvPr/>
        </p:nvSpPr>
        <p:spPr>
          <a:xfrm>
            <a:off x="7389844" y="2911942"/>
            <a:ext cx="298579" cy="646331"/>
          </a:xfrm>
          <a:prstGeom prst="rect">
            <a:avLst/>
          </a:prstGeom>
          <a:noFill/>
        </p:spPr>
        <p:txBody>
          <a:bodyPr wrap="square" rtlCol="0">
            <a:spAutoFit/>
          </a:bodyPr>
          <a:lstStyle/>
          <a:p>
            <a:r>
              <a:rPr lang="en-US" dirty="0"/>
              <a:t>A</a:t>
            </a:r>
          </a:p>
          <a:p>
            <a:endParaRPr lang="en-US" dirty="0"/>
          </a:p>
        </p:txBody>
      </p:sp>
      <p:sp>
        <p:nvSpPr>
          <p:cNvPr id="26" name="TextBox 25">
            <a:extLst>
              <a:ext uri="{FF2B5EF4-FFF2-40B4-BE49-F238E27FC236}">
                <a16:creationId xmlns:a16="http://schemas.microsoft.com/office/drawing/2014/main" id="{59AF56A0-A717-A8B5-6A06-0FA7068E663D}"/>
              </a:ext>
            </a:extLst>
          </p:cNvPr>
          <p:cNvSpPr txBox="1"/>
          <p:nvPr/>
        </p:nvSpPr>
        <p:spPr>
          <a:xfrm>
            <a:off x="7389844" y="3924993"/>
            <a:ext cx="298579" cy="646331"/>
          </a:xfrm>
          <a:prstGeom prst="rect">
            <a:avLst/>
          </a:prstGeom>
          <a:noFill/>
        </p:spPr>
        <p:txBody>
          <a:bodyPr wrap="square" rtlCol="0">
            <a:spAutoFit/>
          </a:bodyPr>
          <a:lstStyle/>
          <a:p>
            <a:r>
              <a:rPr lang="en-US" dirty="0"/>
              <a:t>B</a:t>
            </a:r>
          </a:p>
          <a:p>
            <a:endParaRPr lang="en-US" dirty="0"/>
          </a:p>
        </p:txBody>
      </p:sp>
      <p:sp>
        <p:nvSpPr>
          <p:cNvPr id="27" name="TextBox 26">
            <a:extLst>
              <a:ext uri="{FF2B5EF4-FFF2-40B4-BE49-F238E27FC236}">
                <a16:creationId xmlns:a16="http://schemas.microsoft.com/office/drawing/2014/main" id="{CBE5850B-10E0-AFFA-F1D5-7CC3CEE34BEB}"/>
              </a:ext>
            </a:extLst>
          </p:cNvPr>
          <p:cNvSpPr txBox="1"/>
          <p:nvPr/>
        </p:nvSpPr>
        <p:spPr>
          <a:xfrm>
            <a:off x="8194075" y="3723505"/>
            <a:ext cx="298579" cy="646331"/>
          </a:xfrm>
          <a:prstGeom prst="rect">
            <a:avLst/>
          </a:prstGeom>
          <a:noFill/>
        </p:spPr>
        <p:txBody>
          <a:bodyPr wrap="square" rtlCol="0">
            <a:spAutoFit/>
          </a:bodyPr>
          <a:lstStyle/>
          <a:p>
            <a:r>
              <a:rPr lang="en-US" dirty="0"/>
              <a:t>C</a:t>
            </a:r>
          </a:p>
          <a:p>
            <a:endParaRPr lang="en-US" dirty="0"/>
          </a:p>
        </p:txBody>
      </p:sp>
      <p:sp>
        <p:nvSpPr>
          <p:cNvPr id="28" name="TextBox 27">
            <a:extLst>
              <a:ext uri="{FF2B5EF4-FFF2-40B4-BE49-F238E27FC236}">
                <a16:creationId xmlns:a16="http://schemas.microsoft.com/office/drawing/2014/main" id="{36377A07-B9ED-BF74-35AD-0035E33975A9}"/>
              </a:ext>
            </a:extLst>
          </p:cNvPr>
          <p:cNvSpPr txBox="1"/>
          <p:nvPr/>
        </p:nvSpPr>
        <p:spPr>
          <a:xfrm>
            <a:off x="10530854" y="4192553"/>
            <a:ext cx="298579" cy="646331"/>
          </a:xfrm>
          <a:prstGeom prst="rect">
            <a:avLst/>
          </a:prstGeom>
          <a:noFill/>
        </p:spPr>
        <p:txBody>
          <a:bodyPr wrap="square" rtlCol="0">
            <a:spAutoFit/>
          </a:bodyPr>
          <a:lstStyle/>
          <a:p>
            <a:r>
              <a:rPr lang="en-US" dirty="0"/>
              <a:t>D</a:t>
            </a:r>
          </a:p>
          <a:p>
            <a:endParaRPr lang="en-US" dirty="0"/>
          </a:p>
        </p:txBody>
      </p:sp>
      <p:sp>
        <p:nvSpPr>
          <p:cNvPr id="29" name="TextBox 28">
            <a:extLst>
              <a:ext uri="{FF2B5EF4-FFF2-40B4-BE49-F238E27FC236}">
                <a16:creationId xmlns:a16="http://schemas.microsoft.com/office/drawing/2014/main" id="{CC7369B7-68A5-0617-31A0-F76DDEFAEB0D}"/>
              </a:ext>
            </a:extLst>
          </p:cNvPr>
          <p:cNvSpPr txBox="1"/>
          <p:nvPr/>
        </p:nvSpPr>
        <p:spPr>
          <a:xfrm>
            <a:off x="10823664" y="2543818"/>
            <a:ext cx="298579" cy="646331"/>
          </a:xfrm>
          <a:prstGeom prst="rect">
            <a:avLst/>
          </a:prstGeom>
          <a:noFill/>
        </p:spPr>
        <p:txBody>
          <a:bodyPr wrap="square" rtlCol="0">
            <a:spAutoFit/>
          </a:bodyPr>
          <a:lstStyle/>
          <a:p>
            <a:r>
              <a:rPr lang="en-US" dirty="0"/>
              <a:t>E</a:t>
            </a:r>
          </a:p>
          <a:p>
            <a:endParaRPr lang="en-US" dirty="0"/>
          </a:p>
        </p:txBody>
      </p:sp>
      <p:sp>
        <p:nvSpPr>
          <p:cNvPr id="9" name="Action Button: Blank 8">
            <a:hlinkClick r:id="rId3" action="ppaction://hlinksldjump" highlightClick="1"/>
            <a:extLst>
              <a:ext uri="{FF2B5EF4-FFF2-40B4-BE49-F238E27FC236}">
                <a16:creationId xmlns:a16="http://schemas.microsoft.com/office/drawing/2014/main" id="{D6AE6A6B-BC5A-3AA8-DCB1-D7879554787C}"/>
              </a:ext>
            </a:extLst>
          </p:cNvPr>
          <p:cNvSpPr/>
          <p:nvPr/>
        </p:nvSpPr>
        <p:spPr>
          <a:xfrm>
            <a:off x="1623527" y="2911942"/>
            <a:ext cx="3517640" cy="51705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 -&gt; D -&gt; C</a:t>
            </a:r>
          </a:p>
        </p:txBody>
      </p:sp>
      <p:sp>
        <p:nvSpPr>
          <p:cNvPr id="11" name="Action Button: Blank 10">
            <a:hlinkClick r:id="rId4" action="ppaction://hlinksldjump" highlightClick="1"/>
            <a:extLst>
              <a:ext uri="{FF2B5EF4-FFF2-40B4-BE49-F238E27FC236}">
                <a16:creationId xmlns:a16="http://schemas.microsoft.com/office/drawing/2014/main" id="{508E80F9-7C8F-8F8D-E723-62E0504818CA}"/>
              </a:ext>
            </a:extLst>
          </p:cNvPr>
          <p:cNvSpPr/>
          <p:nvPr/>
        </p:nvSpPr>
        <p:spPr>
          <a:xfrm>
            <a:off x="1623527" y="3722914"/>
            <a:ext cx="3517640" cy="51705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 -&gt; C</a:t>
            </a:r>
          </a:p>
        </p:txBody>
      </p:sp>
      <p:sp>
        <p:nvSpPr>
          <p:cNvPr id="7" name="Action Button: Blank 6">
            <a:hlinkClick r:id="rId5" action="ppaction://hlinksldjump" highlightClick="1"/>
            <a:extLst>
              <a:ext uri="{FF2B5EF4-FFF2-40B4-BE49-F238E27FC236}">
                <a16:creationId xmlns:a16="http://schemas.microsoft.com/office/drawing/2014/main" id="{DE714EE3-3147-C194-5005-5A1EB86A9B33}"/>
              </a:ext>
            </a:extLst>
          </p:cNvPr>
          <p:cNvSpPr/>
          <p:nvPr/>
        </p:nvSpPr>
        <p:spPr>
          <a:xfrm>
            <a:off x="1623527" y="4571324"/>
            <a:ext cx="3517640" cy="51705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Click to Continue</a:t>
            </a:r>
          </a:p>
        </p:txBody>
      </p:sp>
    </p:spTree>
    <p:extLst>
      <p:ext uri="{BB962C8B-B14F-4D97-AF65-F5344CB8AC3E}">
        <p14:creationId xmlns:p14="http://schemas.microsoft.com/office/powerpoint/2010/main" val="2827485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3 - Navigation through the hospital</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79D4CDE-5BE8-072F-A1AC-70E9915E8C87}"/>
              </a:ext>
            </a:extLst>
          </p:cNvPr>
          <p:cNvSpPr txBox="1"/>
          <p:nvPr/>
        </p:nvSpPr>
        <p:spPr>
          <a:xfrm>
            <a:off x="1451580" y="2214762"/>
            <a:ext cx="9603274" cy="2554545"/>
          </a:xfrm>
          <a:prstGeom prst="rect">
            <a:avLst/>
          </a:prstGeom>
          <a:noFill/>
        </p:spPr>
        <p:txBody>
          <a:bodyPr wrap="square">
            <a:spAutoFit/>
          </a:bodyPr>
          <a:lstStyle/>
          <a:p>
            <a:pPr marL="0" indent="0" algn="ctr">
              <a:buNone/>
            </a:pPr>
            <a:r>
              <a:rPr lang="en-US" sz="4000" dirty="0">
                <a:latin typeface="Verdana" panose="020B0604030504040204" pitchFamily="34" charset="0"/>
                <a:ea typeface="Verdana" panose="020B0604030504040204" pitchFamily="34" charset="0"/>
              </a:rPr>
              <a:t>This route leaves the supply room in the basement and up the stairs (B) to cross directly to the supply room (C). It is low traffic.</a:t>
            </a:r>
          </a:p>
        </p:txBody>
      </p:sp>
      <p:sp>
        <p:nvSpPr>
          <p:cNvPr id="11" name="Action Button: Blank 10">
            <a:hlinkClick r:id="rId2" action="ppaction://hlinksldjump" highlightClick="1"/>
            <a:extLst>
              <a:ext uri="{FF2B5EF4-FFF2-40B4-BE49-F238E27FC236}">
                <a16:creationId xmlns:a16="http://schemas.microsoft.com/office/drawing/2014/main" id="{B5CFEB9E-7804-A946-B3E0-A4D3BDD3BA0F}"/>
              </a:ext>
            </a:extLst>
          </p:cNvPr>
          <p:cNvSpPr/>
          <p:nvPr/>
        </p:nvSpPr>
        <p:spPr>
          <a:xfrm>
            <a:off x="4945224" y="5004247"/>
            <a:ext cx="3312368" cy="603451"/>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Great job!!!!</a:t>
            </a:r>
          </a:p>
        </p:txBody>
      </p:sp>
    </p:spTree>
    <p:extLst>
      <p:ext uri="{BB962C8B-B14F-4D97-AF65-F5344CB8AC3E}">
        <p14:creationId xmlns:p14="http://schemas.microsoft.com/office/powerpoint/2010/main" val="3167893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A02BF3-C794-22FF-95A9-1C8A9107A5DD}"/>
              </a:ext>
            </a:extLst>
          </p:cNvPr>
          <p:cNvSpPr>
            <a:spLocks noGrp="1"/>
          </p:cNvSpPr>
          <p:nvPr>
            <p:ph idx="1"/>
          </p:nvPr>
        </p:nvSpPr>
        <p:spPr/>
        <p:txBody>
          <a:bodyPr>
            <a:normAutofit/>
          </a:bodyPr>
          <a:lstStyle/>
          <a:p>
            <a:pPr marL="0" indent="0" algn="ctr">
              <a:buNone/>
            </a:pPr>
            <a:r>
              <a:rPr lang="en-US" sz="4500" dirty="0">
                <a:latin typeface="Verdana" panose="020B0604030504040204" pitchFamily="34" charset="0"/>
                <a:ea typeface="Verdana" panose="020B0604030504040204" pitchFamily="34" charset="0"/>
              </a:rPr>
              <a:t>This route passes through two hallways of patient rooms. It is high traffic.</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Blank 6">
            <a:hlinkClick r:id="rId2" action="ppaction://hlinksldjump" highlightClick="1"/>
            <a:extLst>
              <a:ext uri="{FF2B5EF4-FFF2-40B4-BE49-F238E27FC236}">
                <a16:creationId xmlns:a16="http://schemas.microsoft.com/office/drawing/2014/main" id="{86B7F755-B9C2-2A83-D71B-04AB18BBDE1A}"/>
              </a:ext>
            </a:extLst>
          </p:cNvPr>
          <p:cNvSpPr/>
          <p:nvPr/>
        </p:nvSpPr>
        <p:spPr>
          <a:xfrm>
            <a:off x="4096139" y="4861249"/>
            <a:ext cx="4264090" cy="767074"/>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Return to previous screen</a:t>
            </a:r>
          </a:p>
        </p:txBody>
      </p:sp>
      <p:sp>
        <p:nvSpPr>
          <p:cNvPr id="4" name="Title 1">
            <a:extLst>
              <a:ext uri="{FF2B5EF4-FFF2-40B4-BE49-F238E27FC236}">
                <a16:creationId xmlns:a16="http://schemas.microsoft.com/office/drawing/2014/main" id="{21E3513D-260D-FBF0-AAB2-FB43C3ECBF3E}"/>
              </a:ext>
            </a:extLst>
          </p:cNvPr>
          <p:cNvSpPr>
            <a:spLocks noGrp="1"/>
          </p:cNvSpPr>
          <p:nvPr>
            <p:ph type="title"/>
          </p:nvPr>
        </p:nvSpPr>
        <p:spPr>
          <a:xfrm>
            <a:off x="1450975" y="804863"/>
            <a:ext cx="9604375" cy="1049337"/>
          </a:xfrm>
        </p:spPr>
        <p:txBody>
          <a:bodyPr/>
          <a:lstStyle/>
          <a:p>
            <a:pPr algn="ctr"/>
            <a:r>
              <a:rPr lang="en-US" dirty="0">
                <a:latin typeface="Verdana" panose="020B0604030504040204" pitchFamily="34" charset="0"/>
                <a:ea typeface="Verdana" panose="020B0604030504040204" pitchFamily="34" charset="0"/>
              </a:rPr>
              <a:t>Section 3 - Navigation through the hospital</a:t>
            </a:r>
          </a:p>
        </p:txBody>
      </p:sp>
    </p:spTree>
    <p:extLst>
      <p:ext uri="{BB962C8B-B14F-4D97-AF65-F5344CB8AC3E}">
        <p14:creationId xmlns:p14="http://schemas.microsoft.com/office/powerpoint/2010/main" val="1779174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6121D4D5-851F-6CE8-9F7A-C95BC612FCEB}"/>
              </a:ext>
            </a:extLst>
          </p:cNvPr>
          <p:cNvSpPr>
            <a:spLocks noGrp="1"/>
          </p:cNvSpPr>
          <p:nvPr>
            <p:ph idx="1"/>
          </p:nvPr>
        </p:nvSpPr>
        <p:spPr>
          <a:xfrm>
            <a:off x="1451579" y="2015732"/>
            <a:ext cx="9603275" cy="2490954"/>
          </a:xfrm>
        </p:spPr>
        <p:txBody>
          <a:bodyPr/>
          <a:lstStyle/>
          <a:p>
            <a:pPr marL="0" indent="0">
              <a:buNone/>
            </a:pPr>
            <a:r>
              <a:rPr lang="en-US" dirty="0">
                <a:latin typeface="Verdana" panose="020B0604030504040204" pitchFamily="34" charset="0"/>
                <a:ea typeface="Verdana" panose="020B0604030504040204" pitchFamily="34" charset="0"/>
              </a:rPr>
              <a:t>What is the two criteria to bring the inventory bin to the supply room?</a:t>
            </a:r>
          </a:p>
          <a:p>
            <a:pPr marL="0" indent="0">
              <a:buNone/>
            </a:pPr>
            <a:endParaRPr lang="en-US" dirty="0">
              <a:latin typeface="Verdana" panose="020B0604030504040204" pitchFamily="34" charset="0"/>
              <a:ea typeface="Verdana" panose="020B0604030504040204" pitchFamily="34" charset="0"/>
            </a:endParaRPr>
          </a:p>
        </p:txBody>
      </p:sp>
      <p:sp>
        <p:nvSpPr>
          <p:cNvPr id="9" name="Action Button: Blank 8">
            <a:hlinkClick r:id="rId2" action="ppaction://hlinksldjump" highlightClick="1"/>
            <a:extLst>
              <a:ext uri="{FF2B5EF4-FFF2-40B4-BE49-F238E27FC236}">
                <a16:creationId xmlns:a16="http://schemas.microsoft.com/office/drawing/2014/main" id="{0AC63E3E-3D8C-5AA7-66DC-FDF228AD722C}"/>
              </a:ext>
            </a:extLst>
          </p:cNvPr>
          <p:cNvSpPr/>
          <p:nvPr/>
        </p:nvSpPr>
        <p:spPr>
          <a:xfrm>
            <a:off x="2202024" y="2984120"/>
            <a:ext cx="2799184" cy="675160"/>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Walk past patient rooms</a:t>
            </a:r>
          </a:p>
        </p:txBody>
      </p:sp>
      <p:sp>
        <p:nvSpPr>
          <p:cNvPr id="11" name="Action Button: Blank 10">
            <a:hlinkClick r:id="rId2" action="ppaction://hlinksldjump" highlightClick="1"/>
            <a:extLst>
              <a:ext uri="{FF2B5EF4-FFF2-40B4-BE49-F238E27FC236}">
                <a16:creationId xmlns:a16="http://schemas.microsoft.com/office/drawing/2014/main" id="{F0109E41-39E2-30FC-4BFA-D1F20D6E8642}"/>
              </a:ext>
            </a:extLst>
          </p:cNvPr>
          <p:cNvSpPr/>
          <p:nvPr/>
        </p:nvSpPr>
        <p:spPr>
          <a:xfrm>
            <a:off x="7184570" y="3952353"/>
            <a:ext cx="2920481" cy="847407"/>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Go up the patient elevators from the ground floor</a:t>
            </a:r>
          </a:p>
        </p:txBody>
      </p:sp>
      <p:sp>
        <p:nvSpPr>
          <p:cNvPr id="13" name="Action Button: Blank 12">
            <a:hlinkClick r:id="rId3" action="ppaction://hlinksldjump" highlightClick="1"/>
            <a:extLst>
              <a:ext uri="{FF2B5EF4-FFF2-40B4-BE49-F238E27FC236}">
                <a16:creationId xmlns:a16="http://schemas.microsoft.com/office/drawing/2014/main" id="{D619C570-CE37-2030-8FCC-D2D0A6EEE045}"/>
              </a:ext>
            </a:extLst>
          </p:cNvPr>
          <p:cNvSpPr/>
          <p:nvPr/>
        </p:nvSpPr>
        <p:spPr>
          <a:xfrm>
            <a:off x="7184570" y="2975170"/>
            <a:ext cx="2920481" cy="681134"/>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Use stairs nearest supply room</a:t>
            </a:r>
          </a:p>
        </p:txBody>
      </p:sp>
      <p:sp>
        <p:nvSpPr>
          <p:cNvPr id="14" name="Action Button: Blank 13">
            <a:hlinkClick r:id="rId3" action="ppaction://hlinksldjump" highlightClick="1"/>
            <a:extLst>
              <a:ext uri="{FF2B5EF4-FFF2-40B4-BE49-F238E27FC236}">
                <a16:creationId xmlns:a16="http://schemas.microsoft.com/office/drawing/2014/main" id="{62258A19-6E0B-3006-ACCF-3818104CC3F2}"/>
              </a:ext>
            </a:extLst>
          </p:cNvPr>
          <p:cNvSpPr/>
          <p:nvPr/>
        </p:nvSpPr>
        <p:spPr>
          <a:xfrm>
            <a:off x="2202024" y="3952353"/>
            <a:ext cx="2805405" cy="84740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Avoid patient hallways</a:t>
            </a:r>
          </a:p>
        </p:txBody>
      </p:sp>
      <p:sp>
        <p:nvSpPr>
          <p:cNvPr id="3" name="Title 1">
            <a:extLst>
              <a:ext uri="{FF2B5EF4-FFF2-40B4-BE49-F238E27FC236}">
                <a16:creationId xmlns:a16="http://schemas.microsoft.com/office/drawing/2014/main" id="{6B57E91C-898A-ACD0-F883-8A66D923B5E3}"/>
              </a:ext>
            </a:extLst>
          </p:cNvPr>
          <p:cNvSpPr>
            <a:spLocks noGrp="1"/>
          </p:cNvSpPr>
          <p:nvPr>
            <p:ph type="title"/>
          </p:nvPr>
        </p:nvSpPr>
        <p:spPr>
          <a:xfrm>
            <a:off x="1450975" y="804863"/>
            <a:ext cx="9604375" cy="1049337"/>
          </a:xfrm>
        </p:spPr>
        <p:txBody>
          <a:bodyPr/>
          <a:lstStyle/>
          <a:p>
            <a:pPr algn="ctr"/>
            <a:r>
              <a:rPr lang="en-US" dirty="0">
                <a:latin typeface="Verdana" panose="020B0604030504040204" pitchFamily="34" charset="0"/>
                <a:ea typeface="Verdana" panose="020B0604030504040204" pitchFamily="34" charset="0"/>
              </a:rPr>
              <a:t>Section 3 - Navigation through the hospital</a:t>
            </a:r>
          </a:p>
        </p:txBody>
      </p:sp>
      <p:sp>
        <p:nvSpPr>
          <p:cNvPr id="4" name="Action Button: Blank 3">
            <a:hlinkClick r:id="rId4" action="ppaction://hlinksldjump" highlightClick="1"/>
            <a:extLst>
              <a:ext uri="{FF2B5EF4-FFF2-40B4-BE49-F238E27FC236}">
                <a16:creationId xmlns:a16="http://schemas.microsoft.com/office/drawing/2014/main" id="{2E3547F8-1345-B8C9-9BA9-5003600A529E}"/>
              </a:ext>
            </a:extLst>
          </p:cNvPr>
          <p:cNvSpPr/>
          <p:nvPr/>
        </p:nvSpPr>
        <p:spPr>
          <a:xfrm>
            <a:off x="4758612" y="5103845"/>
            <a:ext cx="2805405" cy="84740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Click to Continue</a:t>
            </a:r>
          </a:p>
        </p:txBody>
      </p:sp>
    </p:spTree>
    <p:extLst>
      <p:ext uri="{BB962C8B-B14F-4D97-AF65-F5344CB8AC3E}">
        <p14:creationId xmlns:p14="http://schemas.microsoft.com/office/powerpoint/2010/main" val="673557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65FA0CAA-2AFD-A794-332B-27E91243C29B}"/>
              </a:ext>
            </a:extLst>
          </p:cNvPr>
          <p:cNvSpPr>
            <a:spLocks noGrp="1"/>
          </p:cNvSpPr>
          <p:nvPr>
            <p:ph idx="1"/>
          </p:nvPr>
        </p:nvSpPr>
        <p:spPr>
          <a:xfrm>
            <a:off x="1451579" y="2015733"/>
            <a:ext cx="9603275" cy="1576554"/>
          </a:xfrm>
        </p:spPr>
        <p:txBody>
          <a:bodyPr>
            <a:normAutofit/>
          </a:bodyPr>
          <a:lstStyle/>
          <a:p>
            <a:pPr marL="0" indent="0" algn="ctr">
              <a:buNone/>
            </a:pPr>
            <a:r>
              <a:rPr lang="en-US" sz="4000" dirty="0">
                <a:latin typeface="Verdana" panose="020B0604030504040204" pitchFamily="34" charset="0"/>
                <a:ea typeface="Verdana" panose="020B0604030504040204" pitchFamily="34" charset="0"/>
              </a:rPr>
              <a:t>Great job!!!!</a:t>
            </a:r>
          </a:p>
        </p:txBody>
      </p:sp>
      <p:sp>
        <p:nvSpPr>
          <p:cNvPr id="9" name="Action Button: Blank 8">
            <a:hlinkClick r:id="" action="ppaction://hlinkshowjump?jump=previousslide" highlightClick="1"/>
            <a:extLst>
              <a:ext uri="{FF2B5EF4-FFF2-40B4-BE49-F238E27FC236}">
                <a16:creationId xmlns:a16="http://schemas.microsoft.com/office/drawing/2014/main" id="{98BD544B-9D04-C555-E4AE-9C429339B3CE}"/>
              </a:ext>
            </a:extLst>
          </p:cNvPr>
          <p:cNvSpPr/>
          <p:nvPr/>
        </p:nvSpPr>
        <p:spPr>
          <a:xfrm>
            <a:off x="4795935" y="3890865"/>
            <a:ext cx="3060441" cy="765111"/>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Click to return </a:t>
            </a:r>
          </a:p>
        </p:txBody>
      </p:sp>
      <p:sp>
        <p:nvSpPr>
          <p:cNvPr id="3" name="Title 1">
            <a:extLst>
              <a:ext uri="{FF2B5EF4-FFF2-40B4-BE49-F238E27FC236}">
                <a16:creationId xmlns:a16="http://schemas.microsoft.com/office/drawing/2014/main" id="{F841B6E6-58B6-66F1-7A7A-976E90C8CE37}"/>
              </a:ext>
            </a:extLst>
          </p:cNvPr>
          <p:cNvSpPr>
            <a:spLocks noGrp="1"/>
          </p:cNvSpPr>
          <p:nvPr>
            <p:ph type="title"/>
          </p:nvPr>
        </p:nvSpPr>
        <p:spPr>
          <a:xfrm>
            <a:off x="1450975" y="804863"/>
            <a:ext cx="9604375" cy="1049337"/>
          </a:xfrm>
        </p:spPr>
        <p:txBody>
          <a:bodyPr/>
          <a:lstStyle/>
          <a:p>
            <a:pPr algn="ctr"/>
            <a:r>
              <a:rPr lang="en-US" dirty="0">
                <a:latin typeface="Verdana" panose="020B0604030504040204" pitchFamily="34" charset="0"/>
                <a:ea typeface="Verdana" panose="020B0604030504040204" pitchFamily="34" charset="0"/>
              </a:rPr>
              <a:t>Section 3 - Navigation through the hospital</a:t>
            </a:r>
          </a:p>
        </p:txBody>
      </p:sp>
    </p:spTree>
    <p:extLst>
      <p:ext uri="{BB962C8B-B14F-4D97-AF65-F5344CB8AC3E}">
        <p14:creationId xmlns:p14="http://schemas.microsoft.com/office/powerpoint/2010/main" val="1131026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61B22D57-01AC-0A6F-DEEE-2F3A6FE592BC}"/>
              </a:ext>
            </a:extLst>
          </p:cNvPr>
          <p:cNvSpPr>
            <a:spLocks noGrp="1"/>
          </p:cNvSpPr>
          <p:nvPr>
            <p:ph idx="1"/>
          </p:nvPr>
        </p:nvSpPr>
        <p:spPr>
          <a:xfrm>
            <a:off x="1310658" y="2015732"/>
            <a:ext cx="9885115" cy="3450613"/>
          </a:xfrm>
        </p:spPr>
        <p:txBody>
          <a:bodyPr>
            <a:normAutofit/>
          </a:bodyPr>
          <a:lstStyle/>
          <a:p>
            <a:pPr marL="0" indent="0" algn="ctr">
              <a:buNone/>
            </a:pPr>
            <a:r>
              <a:rPr lang="en-US" sz="4300" dirty="0">
                <a:latin typeface="Verdana" panose="020B0604030504040204" pitchFamily="34" charset="0"/>
                <a:ea typeface="Verdana" panose="020B0604030504040204" pitchFamily="34" charset="0"/>
              </a:rPr>
              <a:t>Review the map focusing on where the patient rooms are located in location to supply room.</a:t>
            </a:r>
          </a:p>
        </p:txBody>
      </p:sp>
      <p:sp>
        <p:nvSpPr>
          <p:cNvPr id="9" name="Action Button: Blank 8">
            <a:hlinkClick r:id="rId2" action="ppaction://hlinksldjump" highlightClick="1"/>
            <a:extLst>
              <a:ext uri="{FF2B5EF4-FFF2-40B4-BE49-F238E27FC236}">
                <a16:creationId xmlns:a16="http://schemas.microsoft.com/office/drawing/2014/main" id="{C192AA75-23D1-6431-8A34-8B090607628C}"/>
              </a:ext>
            </a:extLst>
          </p:cNvPr>
          <p:cNvSpPr/>
          <p:nvPr/>
        </p:nvSpPr>
        <p:spPr>
          <a:xfrm>
            <a:off x="4086808" y="4607929"/>
            <a:ext cx="3872202" cy="85841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Try again</a:t>
            </a:r>
          </a:p>
        </p:txBody>
      </p:sp>
      <p:sp>
        <p:nvSpPr>
          <p:cNvPr id="3" name="Title 1">
            <a:extLst>
              <a:ext uri="{FF2B5EF4-FFF2-40B4-BE49-F238E27FC236}">
                <a16:creationId xmlns:a16="http://schemas.microsoft.com/office/drawing/2014/main" id="{DF1E3603-1CE1-0831-D2C7-C18D0C37968C}"/>
              </a:ext>
            </a:extLst>
          </p:cNvPr>
          <p:cNvSpPr>
            <a:spLocks noGrp="1"/>
          </p:cNvSpPr>
          <p:nvPr>
            <p:ph type="title"/>
          </p:nvPr>
        </p:nvSpPr>
        <p:spPr>
          <a:xfrm>
            <a:off x="1450975" y="804863"/>
            <a:ext cx="9604375" cy="1049337"/>
          </a:xfrm>
        </p:spPr>
        <p:txBody>
          <a:bodyPr/>
          <a:lstStyle/>
          <a:p>
            <a:pPr algn="ctr"/>
            <a:r>
              <a:rPr lang="en-US" dirty="0">
                <a:latin typeface="Verdana" panose="020B0604030504040204" pitchFamily="34" charset="0"/>
                <a:ea typeface="Verdana" panose="020B0604030504040204" pitchFamily="34" charset="0"/>
              </a:rPr>
              <a:t>Section 3 - Navigation through the hospital</a:t>
            </a:r>
          </a:p>
        </p:txBody>
      </p:sp>
    </p:spTree>
    <p:extLst>
      <p:ext uri="{BB962C8B-B14F-4D97-AF65-F5344CB8AC3E}">
        <p14:creationId xmlns:p14="http://schemas.microsoft.com/office/powerpoint/2010/main" val="565259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rPr>
              <a:t>You have arrived at the supply Room!</a:t>
            </a:r>
          </a:p>
        </p:txBody>
      </p:sp>
      <p:pic>
        <p:nvPicPr>
          <p:cNvPr id="8" name="Content Placeholder 7">
            <a:extLst>
              <a:ext uri="{FF2B5EF4-FFF2-40B4-BE49-F238E27FC236}">
                <a16:creationId xmlns:a16="http://schemas.microsoft.com/office/drawing/2014/main" id="{99703ECF-0C01-56FD-6B98-0371C05E718A}"/>
              </a:ext>
            </a:extLst>
          </p:cNvPr>
          <p:cNvPicPr>
            <a:picLocks noGrp="1" noChangeAspect="1"/>
          </p:cNvPicPr>
          <p:nvPr>
            <p:ph idx="1"/>
          </p:nvPr>
        </p:nvPicPr>
        <p:blipFill>
          <a:blip r:embed="rId2"/>
          <a:stretch>
            <a:fillRect/>
          </a:stretch>
        </p:blipFill>
        <p:spPr>
          <a:xfrm>
            <a:off x="9429612" y="2016125"/>
            <a:ext cx="1504904" cy="3449638"/>
          </a:xfrm>
        </p:spPr>
      </p:pic>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4D0666E-3E31-1C84-5E47-23011766B14B}"/>
              </a:ext>
            </a:extLst>
          </p:cNvPr>
          <p:cNvSpPr txBox="1"/>
          <p:nvPr/>
        </p:nvSpPr>
        <p:spPr>
          <a:xfrm>
            <a:off x="1567543" y="2276669"/>
            <a:ext cx="7427167" cy="3416320"/>
          </a:xfrm>
          <a:prstGeom prst="rect">
            <a:avLst/>
          </a:prstGeom>
          <a:noFill/>
        </p:spPr>
        <p:txBody>
          <a:bodyPr wrap="square" rtlCol="0">
            <a:spAutoFit/>
          </a:bodyPr>
          <a:lstStyle/>
          <a:p>
            <a:r>
              <a:rPr lang="en-US" sz="2400" dirty="0">
                <a:latin typeface="Verdana" panose="020B0604030504040204" pitchFamily="34" charset="0"/>
                <a:ea typeface="Verdana" panose="020B0604030504040204" pitchFamily="34" charset="0"/>
              </a:rPr>
              <a:t>Create the first part of your electronic job aid.</a:t>
            </a:r>
          </a:p>
          <a:p>
            <a:endParaRPr lang="en-US" sz="2400" dirty="0">
              <a:latin typeface="Verdana" panose="020B0604030504040204" pitchFamily="34" charset="0"/>
              <a:ea typeface="Verdana" panose="020B0604030504040204" pitchFamily="34" charset="0"/>
            </a:endParaRPr>
          </a:p>
          <a:p>
            <a:r>
              <a:rPr lang="en-US" sz="2400" dirty="0">
                <a:latin typeface="Verdana" panose="020B0604030504040204" pitchFamily="34" charset="0"/>
                <a:ea typeface="Verdana" panose="020B0604030504040204" pitchFamily="34" charset="0"/>
              </a:rPr>
              <a:t>List the Process 1 criteria and steps that you need to follow when traveling from the Supply Chain Offices to the Supply Room on Unit 6.</a:t>
            </a:r>
          </a:p>
          <a:p>
            <a:endParaRPr lang="en-US" sz="2400" dirty="0">
              <a:latin typeface="Verdana" panose="020B0604030504040204" pitchFamily="34" charset="0"/>
              <a:ea typeface="Verdana" panose="020B0604030504040204" pitchFamily="34" charset="0"/>
            </a:endParaRPr>
          </a:p>
          <a:p>
            <a:r>
              <a:rPr lang="en-US" sz="2400" dirty="0">
                <a:latin typeface="Verdana" panose="020B0604030504040204" pitchFamily="34" charset="0"/>
                <a:ea typeface="Verdana" panose="020B0604030504040204" pitchFamily="34" charset="0"/>
              </a:rPr>
              <a:t>Hint: There will be 3 – 5 steps.</a:t>
            </a:r>
          </a:p>
          <a:p>
            <a:endParaRPr lang="en-US" sz="2400" dirty="0">
              <a:latin typeface="Verdana" panose="020B0604030504040204" pitchFamily="34" charset="0"/>
              <a:ea typeface="Verdana" panose="020B0604030504040204" pitchFamily="34" charset="0"/>
            </a:endParaRPr>
          </a:p>
          <a:p>
            <a:r>
              <a:rPr lang="en-US" sz="2400" dirty="0">
                <a:latin typeface="Verdana" panose="020B0604030504040204" pitchFamily="34" charset="0"/>
                <a:ea typeface="Verdana" panose="020B0604030504040204" pitchFamily="34" charset="0"/>
              </a:rPr>
              <a:t>Click the arrow to move to the next objective.</a:t>
            </a:r>
          </a:p>
        </p:txBody>
      </p:sp>
    </p:spTree>
    <p:extLst>
      <p:ext uri="{BB962C8B-B14F-4D97-AF65-F5344CB8AC3E}">
        <p14:creationId xmlns:p14="http://schemas.microsoft.com/office/powerpoint/2010/main" val="2807893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a:xfrm>
            <a:off x="1451579" y="2015732"/>
            <a:ext cx="5760984" cy="3450613"/>
          </a:xfrm>
        </p:spPr>
        <p:txBody>
          <a:bodyPr/>
          <a:lstStyle/>
          <a:p>
            <a:pPr marL="0" indent="0">
              <a:buNone/>
            </a:pPr>
            <a:r>
              <a:rPr lang="en-US" dirty="0">
                <a:latin typeface="Verdana" panose="020B0604030504040204" pitchFamily="34" charset="0"/>
                <a:ea typeface="Verdana" panose="020B0604030504040204" pitchFamily="34" charset="0"/>
              </a:rPr>
              <a:t>This image is the inside the Supply Room on Unit 6. As you can see there are multiple items on the shelves with each having its own spot.</a:t>
            </a:r>
          </a:p>
          <a:p>
            <a:pPr marL="0" indent="0">
              <a:buNone/>
            </a:pPr>
            <a:endParaRPr lang="en-US" dirty="0">
              <a:latin typeface="Verdana" panose="020B0604030504040204" pitchFamily="34" charset="0"/>
              <a:ea typeface="Verdana" panose="020B0604030504040204" pitchFamily="34" charset="0"/>
            </a:endParaRPr>
          </a:p>
          <a:p>
            <a:pPr marL="0" indent="0">
              <a:buNone/>
            </a:pPr>
            <a:r>
              <a:rPr lang="en-US" dirty="0">
                <a:latin typeface="Verdana" panose="020B0604030504040204" pitchFamily="34" charset="0"/>
                <a:ea typeface="Verdana" panose="020B0604030504040204" pitchFamily="34" charset="0"/>
              </a:rPr>
              <a:t>Click the arrow to move to the next page.</a:t>
            </a:r>
          </a:p>
        </p:txBody>
      </p:sp>
      <p:pic>
        <p:nvPicPr>
          <p:cNvPr id="7" name="Picture 6">
            <a:extLst>
              <a:ext uri="{FF2B5EF4-FFF2-40B4-BE49-F238E27FC236}">
                <a16:creationId xmlns:a16="http://schemas.microsoft.com/office/drawing/2014/main" id="{1F6DCE04-5F98-81C6-C554-760EE4BF56F0}"/>
              </a:ext>
            </a:extLst>
          </p:cNvPr>
          <p:cNvPicPr>
            <a:picLocks noChangeAspect="1"/>
          </p:cNvPicPr>
          <p:nvPr/>
        </p:nvPicPr>
        <p:blipFill>
          <a:blip r:embed="rId2"/>
          <a:stretch>
            <a:fillRect/>
          </a:stretch>
        </p:blipFill>
        <p:spPr>
          <a:xfrm>
            <a:off x="8131418" y="2015732"/>
            <a:ext cx="1633274" cy="3059805"/>
          </a:xfrm>
          <a:prstGeom prst="rect">
            <a:avLst/>
          </a:prstGeom>
        </p:spPr>
      </p:pic>
    </p:spTree>
    <p:extLst>
      <p:ext uri="{BB962C8B-B14F-4D97-AF65-F5344CB8AC3E}">
        <p14:creationId xmlns:p14="http://schemas.microsoft.com/office/powerpoint/2010/main" val="3655642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a:xfrm>
            <a:off x="1451579" y="2015732"/>
            <a:ext cx="5947597" cy="3450613"/>
          </a:xfrm>
        </p:spPr>
        <p:txBody>
          <a:bodyPr>
            <a:normAutofit fontScale="92500" lnSpcReduction="10000"/>
          </a:bodyPr>
          <a:lstStyle/>
          <a:p>
            <a:pPr marL="0" indent="0">
              <a:buNone/>
            </a:pPr>
            <a:r>
              <a:rPr lang="en-US" sz="2800" b="1" dirty="0">
                <a:latin typeface="Verdana" panose="020B0604030504040204" pitchFamily="34" charset="0"/>
                <a:ea typeface="Verdana" panose="020B0604030504040204" pitchFamily="34" charset="0"/>
              </a:rPr>
              <a:t>Objective:</a:t>
            </a:r>
          </a:p>
          <a:p>
            <a:pPr marL="0" indent="0">
              <a:buNone/>
            </a:pPr>
            <a:r>
              <a:rPr lang="en-US" sz="2800" dirty="0">
                <a:solidFill>
                  <a:srgbClr val="222222"/>
                </a:solidFill>
                <a:effectLst/>
                <a:latin typeface="Verdana" panose="020B0604030504040204" pitchFamily="34" charset="0"/>
                <a:ea typeface="Verdana" panose="020B0604030504040204" pitchFamily="34" charset="0"/>
              </a:rPr>
              <a:t>Inventory Specialists will be able to identify the required dimensions of an inventory location needed to store the new products in the supply room with 100% accuracy.</a:t>
            </a:r>
            <a:endParaRPr lang="en-US" sz="2800" b="1" dirty="0">
              <a:latin typeface="Verdana" panose="020B0604030504040204" pitchFamily="34" charset="0"/>
              <a:ea typeface="Verdana" panose="020B0604030504040204" pitchFamily="34" charset="0"/>
            </a:endParaRPr>
          </a:p>
        </p:txBody>
      </p:sp>
      <p:pic>
        <p:nvPicPr>
          <p:cNvPr id="3" name="Picture 2">
            <a:extLst>
              <a:ext uri="{FF2B5EF4-FFF2-40B4-BE49-F238E27FC236}">
                <a16:creationId xmlns:a16="http://schemas.microsoft.com/office/drawing/2014/main" id="{ADFE5151-4B69-0D7D-BB81-D2ED06A65813}"/>
              </a:ext>
            </a:extLst>
          </p:cNvPr>
          <p:cNvPicPr>
            <a:picLocks noChangeAspect="1"/>
          </p:cNvPicPr>
          <p:nvPr/>
        </p:nvPicPr>
        <p:blipFill>
          <a:blip r:embed="rId2"/>
          <a:stretch>
            <a:fillRect/>
          </a:stretch>
        </p:blipFill>
        <p:spPr>
          <a:xfrm flipH="1">
            <a:off x="7220119" y="2627051"/>
            <a:ext cx="4235801" cy="2668555"/>
          </a:xfrm>
          <a:prstGeom prst="rect">
            <a:avLst/>
          </a:prstGeom>
        </p:spPr>
      </p:pic>
      <p:pic>
        <p:nvPicPr>
          <p:cNvPr id="7" name="Picture 6">
            <a:extLst>
              <a:ext uri="{FF2B5EF4-FFF2-40B4-BE49-F238E27FC236}">
                <a16:creationId xmlns:a16="http://schemas.microsoft.com/office/drawing/2014/main" id="{7A65ED09-6715-2FBE-0F63-05C65F76A890}"/>
              </a:ext>
            </a:extLst>
          </p:cNvPr>
          <p:cNvPicPr>
            <a:picLocks noChangeAspect="1"/>
          </p:cNvPicPr>
          <p:nvPr/>
        </p:nvPicPr>
        <p:blipFill>
          <a:blip r:embed="rId3"/>
          <a:stretch>
            <a:fillRect/>
          </a:stretch>
        </p:blipFill>
        <p:spPr>
          <a:xfrm>
            <a:off x="7992336" y="3502426"/>
            <a:ext cx="1297395" cy="663490"/>
          </a:xfrm>
          <a:prstGeom prst="rect">
            <a:avLst/>
          </a:prstGeom>
        </p:spPr>
      </p:pic>
      <p:sp>
        <p:nvSpPr>
          <p:cNvPr id="8" name="TextBox 7">
            <a:extLst>
              <a:ext uri="{FF2B5EF4-FFF2-40B4-BE49-F238E27FC236}">
                <a16:creationId xmlns:a16="http://schemas.microsoft.com/office/drawing/2014/main" id="{95D9515B-6FE5-6619-CA2F-36A4E92A06E4}"/>
              </a:ext>
            </a:extLst>
          </p:cNvPr>
          <p:cNvSpPr txBox="1"/>
          <p:nvPr/>
        </p:nvSpPr>
        <p:spPr>
          <a:xfrm>
            <a:off x="7923780" y="4165916"/>
            <a:ext cx="2828477" cy="1200329"/>
          </a:xfrm>
          <a:prstGeom prst="rect">
            <a:avLst/>
          </a:prstGeom>
          <a:noFill/>
        </p:spPr>
        <p:txBody>
          <a:bodyPr wrap="square" rtlCol="0">
            <a:spAutoFit/>
          </a:bodyPr>
          <a:lstStyle/>
          <a:p>
            <a:r>
              <a:rPr lang="en-US" dirty="0"/>
              <a:t>Flush Syringe</a:t>
            </a:r>
          </a:p>
          <a:p>
            <a:r>
              <a:rPr lang="en-US" dirty="0"/>
              <a:t>Item: 136222</a:t>
            </a:r>
          </a:p>
          <a:p>
            <a:r>
              <a:rPr lang="en-US" dirty="0"/>
              <a:t>Supply Room Unit 6 Rm 1</a:t>
            </a:r>
          </a:p>
          <a:p>
            <a:endParaRPr lang="en-US" dirty="0"/>
          </a:p>
        </p:txBody>
      </p:sp>
      <p:pic>
        <p:nvPicPr>
          <p:cNvPr id="9" name="Picture 8">
            <a:extLst>
              <a:ext uri="{FF2B5EF4-FFF2-40B4-BE49-F238E27FC236}">
                <a16:creationId xmlns:a16="http://schemas.microsoft.com/office/drawing/2014/main" id="{FABB4BCC-34AE-7BB0-B20C-A99F20B4671E}"/>
              </a:ext>
            </a:extLst>
          </p:cNvPr>
          <p:cNvPicPr>
            <a:picLocks noChangeAspect="1"/>
          </p:cNvPicPr>
          <p:nvPr/>
        </p:nvPicPr>
        <p:blipFill>
          <a:blip r:embed="rId4"/>
          <a:stretch>
            <a:fillRect/>
          </a:stretch>
        </p:blipFill>
        <p:spPr>
          <a:xfrm>
            <a:off x="9560120" y="3500349"/>
            <a:ext cx="827177" cy="963234"/>
          </a:xfrm>
          <a:prstGeom prst="rect">
            <a:avLst/>
          </a:prstGeom>
        </p:spPr>
      </p:pic>
      <p:sp>
        <p:nvSpPr>
          <p:cNvPr id="10" name="TextBox 9">
            <a:extLst>
              <a:ext uri="{FF2B5EF4-FFF2-40B4-BE49-F238E27FC236}">
                <a16:creationId xmlns:a16="http://schemas.microsoft.com/office/drawing/2014/main" id="{6E527688-EB6D-DE5C-BF5E-2A520EAB28EE}"/>
              </a:ext>
            </a:extLst>
          </p:cNvPr>
          <p:cNvSpPr txBox="1"/>
          <p:nvPr/>
        </p:nvSpPr>
        <p:spPr>
          <a:xfrm>
            <a:off x="1530220" y="5466345"/>
            <a:ext cx="9066473" cy="369332"/>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Click the arrow to move to the next page.</a:t>
            </a:r>
          </a:p>
        </p:txBody>
      </p:sp>
    </p:spTree>
    <p:extLst>
      <p:ext uri="{BB962C8B-B14F-4D97-AF65-F5344CB8AC3E}">
        <p14:creationId xmlns:p14="http://schemas.microsoft.com/office/powerpoint/2010/main" val="67645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pic>
        <p:nvPicPr>
          <p:cNvPr id="8" name="Content Placeholder 7">
            <a:extLst>
              <a:ext uri="{FF2B5EF4-FFF2-40B4-BE49-F238E27FC236}">
                <a16:creationId xmlns:a16="http://schemas.microsoft.com/office/drawing/2014/main" id="{ED182FD3-C0A3-B034-CB12-41403AF7BDDB}"/>
              </a:ext>
            </a:extLst>
          </p:cNvPr>
          <p:cNvPicPr>
            <a:picLocks noGrp="1" noChangeAspect="1"/>
          </p:cNvPicPr>
          <p:nvPr>
            <p:ph idx="1"/>
          </p:nvPr>
        </p:nvPicPr>
        <p:blipFill>
          <a:blip r:embed="rId2"/>
          <a:stretch>
            <a:fillRect/>
          </a:stretch>
        </p:blipFill>
        <p:spPr>
          <a:xfrm>
            <a:off x="1050559" y="4960419"/>
            <a:ext cx="1576245" cy="1134897"/>
          </a:xfrm>
        </p:spPr>
      </p:pic>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C7B3EB7-BF4D-B1B8-BED0-A9308F398012}"/>
              </a:ext>
            </a:extLst>
          </p:cNvPr>
          <p:cNvPicPr>
            <a:picLocks noChangeAspect="1"/>
          </p:cNvPicPr>
          <p:nvPr/>
        </p:nvPicPr>
        <p:blipFill>
          <a:blip r:embed="rId3"/>
          <a:stretch>
            <a:fillRect/>
          </a:stretch>
        </p:blipFill>
        <p:spPr>
          <a:xfrm flipH="1">
            <a:off x="9006251" y="5050422"/>
            <a:ext cx="1560506" cy="983119"/>
          </a:xfrm>
          <a:prstGeom prst="rect">
            <a:avLst/>
          </a:prstGeom>
        </p:spPr>
      </p:pic>
      <p:pic>
        <p:nvPicPr>
          <p:cNvPr id="12" name="Picture 11">
            <a:extLst>
              <a:ext uri="{FF2B5EF4-FFF2-40B4-BE49-F238E27FC236}">
                <a16:creationId xmlns:a16="http://schemas.microsoft.com/office/drawing/2014/main" id="{A1E74F66-17C9-CE77-E9DB-AAE4F532820D}"/>
              </a:ext>
            </a:extLst>
          </p:cNvPr>
          <p:cNvPicPr>
            <a:picLocks noChangeAspect="1"/>
          </p:cNvPicPr>
          <p:nvPr/>
        </p:nvPicPr>
        <p:blipFill>
          <a:blip r:embed="rId4"/>
          <a:stretch>
            <a:fillRect/>
          </a:stretch>
        </p:blipFill>
        <p:spPr>
          <a:xfrm>
            <a:off x="3565576" y="4980362"/>
            <a:ext cx="1490443" cy="1073119"/>
          </a:xfrm>
          <a:prstGeom prst="rect">
            <a:avLst/>
          </a:prstGeom>
        </p:spPr>
      </p:pic>
      <p:pic>
        <p:nvPicPr>
          <p:cNvPr id="14" name="Picture 13">
            <a:extLst>
              <a:ext uri="{FF2B5EF4-FFF2-40B4-BE49-F238E27FC236}">
                <a16:creationId xmlns:a16="http://schemas.microsoft.com/office/drawing/2014/main" id="{AD1E2C3E-33FB-D08B-915E-484B14711AD6}"/>
              </a:ext>
            </a:extLst>
          </p:cNvPr>
          <p:cNvPicPr>
            <a:picLocks noChangeAspect="1"/>
          </p:cNvPicPr>
          <p:nvPr/>
        </p:nvPicPr>
        <p:blipFill>
          <a:blip r:embed="rId5"/>
          <a:stretch>
            <a:fillRect/>
          </a:stretch>
        </p:blipFill>
        <p:spPr>
          <a:xfrm>
            <a:off x="6096000" y="4960420"/>
            <a:ext cx="1550829" cy="1163121"/>
          </a:xfrm>
          <a:prstGeom prst="rect">
            <a:avLst/>
          </a:prstGeom>
        </p:spPr>
      </p:pic>
      <p:sp>
        <p:nvSpPr>
          <p:cNvPr id="7" name="TextBox 6">
            <a:extLst>
              <a:ext uri="{FF2B5EF4-FFF2-40B4-BE49-F238E27FC236}">
                <a16:creationId xmlns:a16="http://schemas.microsoft.com/office/drawing/2014/main" id="{5F113271-DC49-3982-C612-310A27D48C4F}"/>
              </a:ext>
            </a:extLst>
          </p:cNvPr>
          <p:cNvSpPr txBox="1"/>
          <p:nvPr/>
        </p:nvSpPr>
        <p:spPr>
          <a:xfrm>
            <a:off x="1451579" y="2017927"/>
            <a:ext cx="9603275" cy="369332"/>
          </a:xfrm>
          <a:prstGeom prst="rect">
            <a:avLst/>
          </a:prstGeom>
          <a:noFill/>
        </p:spPr>
        <p:txBody>
          <a:bodyPr wrap="square" rtlCol="0">
            <a:spAutoFit/>
          </a:bodyPr>
          <a:lstStyle/>
          <a:p>
            <a:r>
              <a:rPr lang="en-US" dirty="0"/>
              <a:t>Bins are used for storage in the Supply Rooms. Each color holds a different category of supplies.</a:t>
            </a:r>
          </a:p>
        </p:txBody>
      </p:sp>
      <p:graphicFrame>
        <p:nvGraphicFramePr>
          <p:cNvPr id="9" name="Table 10">
            <a:extLst>
              <a:ext uri="{FF2B5EF4-FFF2-40B4-BE49-F238E27FC236}">
                <a16:creationId xmlns:a16="http://schemas.microsoft.com/office/drawing/2014/main" id="{468C1859-26CA-A20C-B8FE-9AB0DCB59C11}"/>
              </a:ext>
            </a:extLst>
          </p:cNvPr>
          <p:cNvGraphicFramePr>
            <a:graphicFrameLocks noGrp="1"/>
          </p:cNvGraphicFramePr>
          <p:nvPr>
            <p:extLst>
              <p:ext uri="{D42A27DB-BD31-4B8C-83A1-F6EECF244321}">
                <p14:modId xmlns:p14="http://schemas.microsoft.com/office/powerpoint/2010/main" val="3109904768"/>
              </p:ext>
            </p:extLst>
          </p:nvPr>
        </p:nvGraphicFramePr>
        <p:xfrm>
          <a:off x="1948024" y="2613967"/>
          <a:ext cx="8128000" cy="22250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969107224"/>
                    </a:ext>
                  </a:extLst>
                </a:gridCol>
                <a:gridCol w="4064000">
                  <a:extLst>
                    <a:ext uri="{9D8B030D-6E8A-4147-A177-3AD203B41FA5}">
                      <a16:colId xmlns:a16="http://schemas.microsoft.com/office/drawing/2014/main" val="3966243741"/>
                    </a:ext>
                  </a:extLst>
                </a:gridCol>
              </a:tblGrid>
              <a:tr h="370840">
                <a:tc>
                  <a:txBody>
                    <a:bodyPr/>
                    <a:lstStyle/>
                    <a:p>
                      <a:r>
                        <a:rPr lang="en-US" dirty="0"/>
                        <a:t>Bin Color</a:t>
                      </a:r>
                    </a:p>
                  </a:txBody>
                  <a:tcPr/>
                </a:tc>
                <a:tc>
                  <a:txBody>
                    <a:bodyPr/>
                    <a:lstStyle/>
                    <a:p>
                      <a:r>
                        <a:rPr lang="en-US" dirty="0"/>
                        <a:t>Category</a:t>
                      </a:r>
                    </a:p>
                  </a:txBody>
                  <a:tcPr/>
                </a:tc>
                <a:extLst>
                  <a:ext uri="{0D108BD9-81ED-4DB2-BD59-A6C34878D82A}">
                    <a16:rowId xmlns:a16="http://schemas.microsoft.com/office/drawing/2014/main" val="2273468618"/>
                  </a:ext>
                </a:extLst>
              </a:tr>
              <a:tr h="370840">
                <a:tc>
                  <a:txBody>
                    <a:bodyPr/>
                    <a:lstStyle/>
                    <a:p>
                      <a:r>
                        <a:rPr lang="en-US" dirty="0"/>
                        <a:t>Green</a:t>
                      </a:r>
                    </a:p>
                  </a:txBody>
                  <a:tcPr/>
                </a:tc>
                <a:tc>
                  <a:txBody>
                    <a:bodyPr/>
                    <a:lstStyle/>
                    <a:p>
                      <a:r>
                        <a:rPr lang="en-US" dirty="0"/>
                        <a:t>Patient Care</a:t>
                      </a:r>
                    </a:p>
                  </a:txBody>
                  <a:tcPr/>
                </a:tc>
                <a:extLst>
                  <a:ext uri="{0D108BD9-81ED-4DB2-BD59-A6C34878D82A}">
                    <a16:rowId xmlns:a16="http://schemas.microsoft.com/office/drawing/2014/main" val="368246946"/>
                  </a:ext>
                </a:extLst>
              </a:tr>
              <a:tr h="370840">
                <a:tc>
                  <a:txBody>
                    <a:bodyPr/>
                    <a:lstStyle/>
                    <a:p>
                      <a:r>
                        <a:rPr lang="en-US" dirty="0"/>
                        <a:t>Black</a:t>
                      </a:r>
                    </a:p>
                  </a:txBody>
                  <a:tcPr/>
                </a:tc>
                <a:tc>
                  <a:txBody>
                    <a:bodyPr/>
                    <a:lstStyle/>
                    <a:p>
                      <a:r>
                        <a:rPr lang="en-US" dirty="0"/>
                        <a:t>Electric Leads</a:t>
                      </a:r>
                    </a:p>
                  </a:txBody>
                  <a:tcPr/>
                </a:tc>
                <a:extLst>
                  <a:ext uri="{0D108BD9-81ED-4DB2-BD59-A6C34878D82A}">
                    <a16:rowId xmlns:a16="http://schemas.microsoft.com/office/drawing/2014/main" val="766038414"/>
                  </a:ext>
                </a:extLst>
              </a:tr>
              <a:tr h="370840">
                <a:tc>
                  <a:txBody>
                    <a:bodyPr/>
                    <a:lstStyle/>
                    <a:p>
                      <a:r>
                        <a:rPr lang="en-US" dirty="0"/>
                        <a:t>Red</a:t>
                      </a:r>
                    </a:p>
                  </a:txBody>
                  <a:tcPr/>
                </a:tc>
                <a:tc>
                  <a:txBody>
                    <a:bodyPr/>
                    <a:lstStyle/>
                    <a:p>
                      <a:r>
                        <a:rPr lang="en-US" dirty="0"/>
                        <a:t>Circulatory</a:t>
                      </a:r>
                    </a:p>
                  </a:txBody>
                  <a:tcPr/>
                </a:tc>
                <a:extLst>
                  <a:ext uri="{0D108BD9-81ED-4DB2-BD59-A6C34878D82A}">
                    <a16:rowId xmlns:a16="http://schemas.microsoft.com/office/drawing/2014/main" val="3535062860"/>
                  </a:ext>
                </a:extLst>
              </a:tr>
              <a:tr h="370840">
                <a:tc>
                  <a:txBody>
                    <a:bodyPr/>
                    <a:lstStyle/>
                    <a:p>
                      <a:r>
                        <a:rPr lang="en-US" dirty="0"/>
                        <a:t>Yellow</a:t>
                      </a:r>
                    </a:p>
                  </a:txBody>
                  <a:tcPr/>
                </a:tc>
                <a:tc>
                  <a:txBody>
                    <a:bodyPr/>
                    <a:lstStyle/>
                    <a:p>
                      <a:r>
                        <a:rPr lang="en-US" dirty="0"/>
                        <a:t>Urinary</a:t>
                      </a:r>
                    </a:p>
                  </a:txBody>
                  <a:tcPr/>
                </a:tc>
                <a:extLst>
                  <a:ext uri="{0D108BD9-81ED-4DB2-BD59-A6C34878D82A}">
                    <a16:rowId xmlns:a16="http://schemas.microsoft.com/office/drawing/2014/main" val="1484888678"/>
                  </a:ext>
                </a:extLst>
              </a:tr>
              <a:tr h="370840">
                <a:tc>
                  <a:txBody>
                    <a:bodyPr/>
                    <a:lstStyle/>
                    <a:p>
                      <a:r>
                        <a:rPr lang="en-US" dirty="0"/>
                        <a:t>Blue</a:t>
                      </a:r>
                    </a:p>
                  </a:txBody>
                  <a:tcPr/>
                </a:tc>
                <a:tc>
                  <a:txBody>
                    <a:bodyPr/>
                    <a:lstStyle/>
                    <a:p>
                      <a:r>
                        <a:rPr lang="en-US" dirty="0"/>
                        <a:t>Airway</a:t>
                      </a:r>
                    </a:p>
                  </a:txBody>
                  <a:tcPr/>
                </a:tc>
                <a:extLst>
                  <a:ext uri="{0D108BD9-81ED-4DB2-BD59-A6C34878D82A}">
                    <a16:rowId xmlns:a16="http://schemas.microsoft.com/office/drawing/2014/main" val="2227327275"/>
                  </a:ext>
                </a:extLst>
              </a:tr>
            </a:tbl>
          </a:graphicData>
        </a:graphic>
      </p:graphicFrame>
      <p:sp>
        <p:nvSpPr>
          <p:cNvPr id="3" name="TextBox 2">
            <a:extLst>
              <a:ext uri="{FF2B5EF4-FFF2-40B4-BE49-F238E27FC236}">
                <a16:creationId xmlns:a16="http://schemas.microsoft.com/office/drawing/2014/main" id="{1D12ADF0-2E09-622C-72D7-6D9B2CA3F580}"/>
              </a:ext>
            </a:extLst>
          </p:cNvPr>
          <p:cNvSpPr txBox="1"/>
          <p:nvPr/>
        </p:nvSpPr>
        <p:spPr>
          <a:xfrm>
            <a:off x="10365273" y="3915677"/>
            <a:ext cx="1736531" cy="923330"/>
          </a:xfrm>
          <a:prstGeom prst="rect">
            <a:avLst/>
          </a:prstGeom>
          <a:noFill/>
        </p:spPr>
        <p:txBody>
          <a:bodyPr wrap="square" rtlCol="0">
            <a:spAutoFit/>
          </a:bodyPr>
          <a:lstStyle/>
          <a:p>
            <a:r>
              <a:rPr lang="en-US" dirty="0"/>
              <a:t>Click the arrow to move to the next page.</a:t>
            </a:r>
          </a:p>
        </p:txBody>
      </p:sp>
    </p:spTree>
    <p:extLst>
      <p:ext uri="{BB962C8B-B14F-4D97-AF65-F5344CB8AC3E}">
        <p14:creationId xmlns:p14="http://schemas.microsoft.com/office/powerpoint/2010/main" val="2679531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3F387DC5-A363-5949-9AC1-82B47076217C}"/>
              </a:ext>
            </a:extLst>
          </p:cNvPr>
          <p:cNvPicPr>
            <a:picLocks noChangeAspect="1"/>
          </p:cNvPicPr>
          <p:nvPr/>
        </p:nvPicPr>
        <p:blipFill>
          <a:blip r:embed="rId2"/>
          <a:stretch>
            <a:fillRect/>
          </a:stretch>
        </p:blipFill>
        <p:spPr>
          <a:xfrm>
            <a:off x="4549725" y="3168582"/>
            <a:ext cx="1539373" cy="2034716"/>
          </a:xfrm>
          <a:prstGeom prst="rect">
            <a:avLst/>
          </a:prstGeom>
        </p:spPr>
      </p:pic>
      <p:sp>
        <p:nvSpPr>
          <p:cNvPr id="16" name="TextBox 15">
            <a:extLst>
              <a:ext uri="{FF2B5EF4-FFF2-40B4-BE49-F238E27FC236}">
                <a16:creationId xmlns:a16="http://schemas.microsoft.com/office/drawing/2014/main" id="{396048D2-4580-2952-1D6C-22282A44D1C5}"/>
              </a:ext>
            </a:extLst>
          </p:cNvPr>
          <p:cNvSpPr txBox="1"/>
          <p:nvPr/>
        </p:nvSpPr>
        <p:spPr>
          <a:xfrm>
            <a:off x="4044099" y="5523831"/>
            <a:ext cx="2971800" cy="369332"/>
          </a:xfrm>
          <a:prstGeom prst="rect">
            <a:avLst/>
          </a:prstGeom>
          <a:noFill/>
        </p:spPr>
        <p:txBody>
          <a:bodyPr wrap="square">
            <a:spAutoFit/>
          </a:bodyPr>
          <a:lstStyle/>
          <a:p>
            <a:r>
              <a:rPr lang="en-US" dirty="0"/>
              <a:t>Bin Dimensions = 7 x 4 x 12”</a:t>
            </a:r>
          </a:p>
        </p:txBody>
      </p:sp>
      <p:sp>
        <p:nvSpPr>
          <p:cNvPr id="18" name="TextBox 17">
            <a:extLst>
              <a:ext uri="{FF2B5EF4-FFF2-40B4-BE49-F238E27FC236}">
                <a16:creationId xmlns:a16="http://schemas.microsoft.com/office/drawing/2014/main" id="{CF9F9C1D-EA4A-0D5F-7A58-E8BC187C4489}"/>
              </a:ext>
            </a:extLst>
          </p:cNvPr>
          <p:cNvSpPr txBox="1"/>
          <p:nvPr/>
        </p:nvSpPr>
        <p:spPr>
          <a:xfrm>
            <a:off x="0" y="5518834"/>
            <a:ext cx="3857919" cy="369332"/>
          </a:xfrm>
          <a:prstGeom prst="rect">
            <a:avLst/>
          </a:prstGeom>
          <a:noFill/>
        </p:spPr>
        <p:txBody>
          <a:bodyPr wrap="square">
            <a:spAutoFit/>
          </a:bodyPr>
          <a:lstStyle/>
          <a:p>
            <a:r>
              <a:rPr lang="en-US" dirty="0"/>
              <a:t>Flush Syringe Dimensions = 2 x 2 x 6”</a:t>
            </a:r>
          </a:p>
        </p:txBody>
      </p:sp>
      <p:pic>
        <p:nvPicPr>
          <p:cNvPr id="20" name="Picture 19">
            <a:extLst>
              <a:ext uri="{FF2B5EF4-FFF2-40B4-BE49-F238E27FC236}">
                <a16:creationId xmlns:a16="http://schemas.microsoft.com/office/drawing/2014/main" id="{37F629BE-22E7-419A-9CFD-6D27CADA92FE}"/>
              </a:ext>
            </a:extLst>
          </p:cNvPr>
          <p:cNvPicPr>
            <a:picLocks noChangeAspect="1"/>
          </p:cNvPicPr>
          <p:nvPr/>
        </p:nvPicPr>
        <p:blipFill>
          <a:blip r:embed="rId3"/>
          <a:stretch>
            <a:fillRect/>
          </a:stretch>
        </p:blipFill>
        <p:spPr>
          <a:xfrm>
            <a:off x="8239009" y="3168581"/>
            <a:ext cx="2104477" cy="2034715"/>
          </a:xfrm>
          <a:prstGeom prst="rect">
            <a:avLst/>
          </a:prstGeom>
        </p:spPr>
      </p:pic>
      <p:sp>
        <p:nvSpPr>
          <p:cNvPr id="21" name="TextBox 20">
            <a:extLst>
              <a:ext uri="{FF2B5EF4-FFF2-40B4-BE49-F238E27FC236}">
                <a16:creationId xmlns:a16="http://schemas.microsoft.com/office/drawing/2014/main" id="{995DFE4A-8592-C81A-B79C-6E9BB772112F}"/>
              </a:ext>
            </a:extLst>
          </p:cNvPr>
          <p:cNvSpPr txBox="1"/>
          <p:nvPr/>
        </p:nvSpPr>
        <p:spPr>
          <a:xfrm>
            <a:off x="7560297" y="5486753"/>
            <a:ext cx="3494557" cy="369332"/>
          </a:xfrm>
          <a:prstGeom prst="rect">
            <a:avLst/>
          </a:prstGeom>
          <a:noFill/>
        </p:spPr>
        <p:txBody>
          <a:bodyPr wrap="square">
            <a:spAutoFit/>
          </a:bodyPr>
          <a:lstStyle/>
          <a:p>
            <a:r>
              <a:rPr lang="en-US" dirty="0"/>
              <a:t>Location Dimensions = 8 x 4 x 12”</a:t>
            </a:r>
          </a:p>
        </p:txBody>
      </p:sp>
      <p:sp>
        <p:nvSpPr>
          <p:cNvPr id="22" name="TextBox 21">
            <a:extLst>
              <a:ext uri="{FF2B5EF4-FFF2-40B4-BE49-F238E27FC236}">
                <a16:creationId xmlns:a16="http://schemas.microsoft.com/office/drawing/2014/main" id="{6F2F5282-6276-E216-54DE-036C96076B63}"/>
              </a:ext>
            </a:extLst>
          </p:cNvPr>
          <p:cNvSpPr txBox="1"/>
          <p:nvPr/>
        </p:nvSpPr>
        <p:spPr>
          <a:xfrm>
            <a:off x="1444619" y="1970202"/>
            <a:ext cx="9688437" cy="923330"/>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When determining the location for the flush syringe, you need to consider the size of the item, the size of the bin, and the size of the location. The bin needs to hold the number of syringes needed determined by anticipated use.</a:t>
            </a:r>
          </a:p>
        </p:txBody>
      </p:sp>
      <p:pic>
        <p:nvPicPr>
          <p:cNvPr id="9" name="Picture 8">
            <a:extLst>
              <a:ext uri="{FF2B5EF4-FFF2-40B4-BE49-F238E27FC236}">
                <a16:creationId xmlns:a16="http://schemas.microsoft.com/office/drawing/2014/main" id="{19C4BB37-61A5-8787-10D8-29F3F57094C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4306" y="3760236"/>
            <a:ext cx="3183294" cy="1193735"/>
          </a:xfrm>
          <a:prstGeom prst="rect">
            <a:avLst/>
          </a:prstGeom>
          <a:noFill/>
          <a:ln>
            <a:noFill/>
          </a:ln>
        </p:spPr>
      </p:pic>
      <p:sp>
        <p:nvSpPr>
          <p:cNvPr id="3" name="TextBox 2">
            <a:extLst>
              <a:ext uri="{FF2B5EF4-FFF2-40B4-BE49-F238E27FC236}">
                <a16:creationId xmlns:a16="http://schemas.microsoft.com/office/drawing/2014/main" id="{B8A635DB-2CFE-1862-EC8C-50D12EE9C500}"/>
              </a:ext>
            </a:extLst>
          </p:cNvPr>
          <p:cNvSpPr txBox="1"/>
          <p:nvPr/>
        </p:nvSpPr>
        <p:spPr>
          <a:xfrm>
            <a:off x="10596693" y="3992460"/>
            <a:ext cx="1627690" cy="1200329"/>
          </a:xfrm>
          <a:prstGeom prst="rect">
            <a:avLst/>
          </a:prstGeom>
          <a:noFill/>
        </p:spPr>
        <p:txBody>
          <a:bodyPr wrap="square" rtlCol="0">
            <a:spAutoFit/>
          </a:bodyPr>
          <a:lstStyle/>
          <a:p>
            <a:r>
              <a:rPr lang="en-US" dirty="0"/>
              <a:t>Click the arrow to move to the next page.</a:t>
            </a:r>
          </a:p>
        </p:txBody>
      </p:sp>
    </p:spTree>
    <p:extLst>
      <p:ext uri="{BB962C8B-B14F-4D97-AF65-F5344CB8AC3E}">
        <p14:creationId xmlns:p14="http://schemas.microsoft.com/office/powerpoint/2010/main" val="4234296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B8B45031-EAB1-634E-BE27-F0DC6A12E01F}"/>
              </a:ext>
            </a:extLst>
          </p:cNvPr>
          <p:cNvPicPr>
            <a:picLocks noGrp="1" noChangeAspect="1"/>
          </p:cNvPicPr>
          <p:nvPr>
            <p:ph idx="1"/>
          </p:nvPr>
        </p:nvPicPr>
        <p:blipFill>
          <a:blip r:embed="rId2"/>
          <a:stretch>
            <a:fillRect/>
          </a:stretch>
        </p:blipFill>
        <p:spPr>
          <a:xfrm rot="7106347">
            <a:off x="1278981" y="3953487"/>
            <a:ext cx="345194" cy="1738994"/>
          </a:xfrm>
        </p:spPr>
      </p:pic>
      <p:pic>
        <p:nvPicPr>
          <p:cNvPr id="14" name="Picture 13">
            <a:extLst>
              <a:ext uri="{FF2B5EF4-FFF2-40B4-BE49-F238E27FC236}">
                <a16:creationId xmlns:a16="http://schemas.microsoft.com/office/drawing/2014/main" id="{3F387DC5-A363-5949-9AC1-82B47076217C}"/>
              </a:ext>
            </a:extLst>
          </p:cNvPr>
          <p:cNvPicPr>
            <a:picLocks noChangeAspect="1"/>
          </p:cNvPicPr>
          <p:nvPr/>
        </p:nvPicPr>
        <p:blipFill>
          <a:blip r:embed="rId3"/>
          <a:stretch>
            <a:fillRect/>
          </a:stretch>
        </p:blipFill>
        <p:spPr>
          <a:xfrm>
            <a:off x="4910766" y="4540595"/>
            <a:ext cx="715820" cy="946158"/>
          </a:xfrm>
          <a:prstGeom prst="rect">
            <a:avLst/>
          </a:prstGeom>
        </p:spPr>
      </p:pic>
      <p:sp>
        <p:nvSpPr>
          <p:cNvPr id="16" name="TextBox 15">
            <a:extLst>
              <a:ext uri="{FF2B5EF4-FFF2-40B4-BE49-F238E27FC236}">
                <a16:creationId xmlns:a16="http://schemas.microsoft.com/office/drawing/2014/main" id="{396048D2-4580-2952-1D6C-22282A44D1C5}"/>
              </a:ext>
            </a:extLst>
          </p:cNvPr>
          <p:cNvSpPr txBox="1"/>
          <p:nvPr/>
        </p:nvSpPr>
        <p:spPr>
          <a:xfrm>
            <a:off x="4044099" y="5523831"/>
            <a:ext cx="2971800" cy="369332"/>
          </a:xfrm>
          <a:prstGeom prst="rect">
            <a:avLst/>
          </a:prstGeom>
          <a:noFill/>
        </p:spPr>
        <p:txBody>
          <a:bodyPr wrap="square">
            <a:spAutoFit/>
          </a:bodyPr>
          <a:lstStyle/>
          <a:p>
            <a:r>
              <a:rPr lang="en-US" dirty="0"/>
              <a:t>Bin Dimensions = 7 x 4 x 12”</a:t>
            </a:r>
          </a:p>
        </p:txBody>
      </p:sp>
      <p:sp>
        <p:nvSpPr>
          <p:cNvPr id="18" name="TextBox 17">
            <a:extLst>
              <a:ext uri="{FF2B5EF4-FFF2-40B4-BE49-F238E27FC236}">
                <a16:creationId xmlns:a16="http://schemas.microsoft.com/office/drawing/2014/main" id="{CF9F9C1D-EA4A-0D5F-7A58-E8BC187C4489}"/>
              </a:ext>
            </a:extLst>
          </p:cNvPr>
          <p:cNvSpPr txBox="1"/>
          <p:nvPr/>
        </p:nvSpPr>
        <p:spPr>
          <a:xfrm>
            <a:off x="0" y="5518834"/>
            <a:ext cx="3857919" cy="369332"/>
          </a:xfrm>
          <a:prstGeom prst="rect">
            <a:avLst/>
          </a:prstGeom>
          <a:noFill/>
        </p:spPr>
        <p:txBody>
          <a:bodyPr wrap="square">
            <a:spAutoFit/>
          </a:bodyPr>
          <a:lstStyle/>
          <a:p>
            <a:r>
              <a:rPr lang="en-US" dirty="0"/>
              <a:t>Flush Syringe Dimensions = 2 x 2 x 6”</a:t>
            </a:r>
          </a:p>
        </p:txBody>
      </p:sp>
      <p:pic>
        <p:nvPicPr>
          <p:cNvPr id="20" name="Picture 19">
            <a:extLst>
              <a:ext uri="{FF2B5EF4-FFF2-40B4-BE49-F238E27FC236}">
                <a16:creationId xmlns:a16="http://schemas.microsoft.com/office/drawing/2014/main" id="{37F629BE-22E7-419A-9CFD-6D27CADA92FE}"/>
              </a:ext>
            </a:extLst>
          </p:cNvPr>
          <p:cNvPicPr>
            <a:picLocks noChangeAspect="1"/>
          </p:cNvPicPr>
          <p:nvPr/>
        </p:nvPicPr>
        <p:blipFill>
          <a:blip r:embed="rId4"/>
          <a:stretch>
            <a:fillRect/>
          </a:stretch>
        </p:blipFill>
        <p:spPr>
          <a:xfrm>
            <a:off x="8762090" y="4362450"/>
            <a:ext cx="1090956" cy="1054792"/>
          </a:xfrm>
          <a:prstGeom prst="rect">
            <a:avLst/>
          </a:prstGeom>
        </p:spPr>
      </p:pic>
      <p:sp>
        <p:nvSpPr>
          <p:cNvPr id="21" name="TextBox 20">
            <a:extLst>
              <a:ext uri="{FF2B5EF4-FFF2-40B4-BE49-F238E27FC236}">
                <a16:creationId xmlns:a16="http://schemas.microsoft.com/office/drawing/2014/main" id="{995DFE4A-8592-C81A-B79C-6E9BB772112F}"/>
              </a:ext>
            </a:extLst>
          </p:cNvPr>
          <p:cNvSpPr txBox="1"/>
          <p:nvPr/>
        </p:nvSpPr>
        <p:spPr>
          <a:xfrm>
            <a:off x="7560297" y="5486753"/>
            <a:ext cx="3494557" cy="369332"/>
          </a:xfrm>
          <a:prstGeom prst="rect">
            <a:avLst/>
          </a:prstGeom>
          <a:noFill/>
        </p:spPr>
        <p:txBody>
          <a:bodyPr wrap="square">
            <a:spAutoFit/>
          </a:bodyPr>
          <a:lstStyle/>
          <a:p>
            <a:r>
              <a:rPr lang="en-US" dirty="0"/>
              <a:t>Location Dimensions = 8 x 4 x 12”</a:t>
            </a:r>
          </a:p>
        </p:txBody>
      </p:sp>
      <p:sp>
        <p:nvSpPr>
          <p:cNvPr id="22" name="TextBox 21">
            <a:extLst>
              <a:ext uri="{FF2B5EF4-FFF2-40B4-BE49-F238E27FC236}">
                <a16:creationId xmlns:a16="http://schemas.microsoft.com/office/drawing/2014/main" id="{6F2F5282-6276-E216-54DE-036C96076B63}"/>
              </a:ext>
            </a:extLst>
          </p:cNvPr>
          <p:cNvSpPr txBox="1"/>
          <p:nvPr/>
        </p:nvSpPr>
        <p:spPr>
          <a:xfrm>
            <a:off x="1444619" y="1970202"/>
            <a:ext cx="9688437" cy="2308324"/>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PAR Level is what the number of flush syringes needed. The PAR is 25. </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First step is to calculate the volume of the item, bin and location.</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Volume of the syringe = 1in*2in*6in = 24in</a:t>
            </a:r>
            <a:r>
              <a:rPr lang="en-US" baseline="30000" dirty="0">
                <a:latin typeface="Verdana" panose="020B0604030504040204" pitchFamily="34" charset="0"/>
                <a:ea typeface="Verdana" panose="020B0604030504040204" pitchFamily="34" charset="0"/>
              </a:rPr>
              <a:t>3</a:t>
            </a:r>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Volume of the bin = 7in*4in*12in = 336in</a:t>
            </a:r>
            <a:r>
              <a:rPr lang="en-US" baseline="30000" dirty="0">
                <a:latin typeface="Verdana" panose="020B0604030504040204" pitchFamily="34" charset="0"/>
                <a:ea typeface="Verdana" panose="020B0604030504040204" pitchFamily="34" charset="0"/>
              </a:rPr>
              <a:t>3</a:t>
            </a:r>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Volume of location = 8in*4in*12in = 384in</a:t>
            </a:r>
            <a:r>
              <a:rPr lang="en-US" baseline="30000" dirty="0">
                <a:latin typeface="Verdana" panose="020B0604030504040204" pitchFamily="34" charset="0"/>
                <a:ea typeface="Verdana" panose="020B0604030504040204" pitchFamily="34" charset="0"/>
              </a:rPr>
              <a:t>3</a:t>
            </a:r>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E9A1E3A9-3A2D-2DD9-999C-97893AEF1545}"/>
              </a:ext>
            </a:extLst>
          </p:cNvPr>
          <p:cNvSpPr txBox="1"/>
          <p:nvPr/>
        </p:nvSpPr>
        <p:spPr>
          <a:xfrm>
            <a:off x="10265985" y="4285704"/>
            <a:ext cx="1734141" cy="923330"/>
          </a:xfrm>
          <a:prstGeom prst="rect">
            <a:avLst/>
          </a:prstGeom>
          <a:noFill/>
        </p:spPr>
        <p:txBody>
          <a:bodyPr wrap="square" rtlCol="0">
            <a:spAutoFit/>
          </a:bodyPr>
          <a:lstStyle/>
          <a:p>
            <a:r>
              <a:rPr lang="en-US" dirty="0"/>
              <a:t>Click the arrow to move to the next page.</a:t>
            </a:r>
          </a:p>
        </p:txBody>
      </p:sp>
    </p:spTree>
    <p:extLst>
      <p:ext uri="{BB962C8B-B14F-4D97-AF65-F5344CB8AC3E}">
        <p14:creationId xmlns:p14="http://schemas.microsoft.com/office/powerpoint/2010/main" val="2426129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3F387DC5-A363-5949-9AC1-82B47076217C}"/>
              </a:ext>
            </a:extLst>
          </p:cNvPr>
          <p:cNvPicPr>
            <a:picLocks noChangeAspect="1"/>
          </p:cNvPicPr>
          <p:nvPr/>
        </p:nvPicPr>
        <p:blipFill>
          <a:blip r:embed="rId2"/>
          <a:stretch>
            <a:fillRect/>
          </a:stretch>
        </p:blipFill>
        <p:spPr>
          <a:xfrm>
            <a:off x="5537396" y="5049995"/>
            <a:ext cx="715820" cy="946158"/>
          </a:xfrm>
          <a:prstGeom prst="rect">
            <a:avLst/>
          </a:prstGeom>
        </p:spPr>
      </p:pic>
      <p:pic>
        <p:nvPicPr>
          <p:cNvPr id="20" name="Picture 19">
            <a:extLst>
              <a:ext uri="{FF2B5EF4-FFF2-40B4-BE49-F238E27FC236}">
                <a16:creationId xmlns:a16="http://schemas.microsoft.com/office/drawing/2014/main" id="{37F629BE-22E7-419A-9CFD-6D27CADA92FE}"/>
              </a:ext>
            </a:extLst>
          </p:cNvPr>
          <p:cNvPicPr>
            <a:picLocks noChangeAspect="1"/>
          </p:cNvPicPr>
          <p:nvPr/>
        </p:nvPicPr>
        <p:blipFill>
          <a:blip r:embed="rId3"/>
          <a:stretch>
            <a:fillRect/>
          </a:stretch>
        </p:blipFill>
        <p:spPr>
          <a:xfrm>
            <a:off x="8453532" y="4941361"/>
            <a:ext cx="1090956" cy="1054792"/>
          </a:xfrm>
          <a:prstGeom prst="rect">
            <a:avLst/>
          </a:prstGeom>
        </p:spPr>
      </p:pic>
      <p:sp>
        <p:nvSpPr>
          <p:cNvPr id="22" name="TextBox 21">
            <a:extLst>
              <a:ext uri="{FF2B5EF4-FFF2-40B4-BE49-F238E27FC236}">
                <a16:creationId xmlns:a16="http://schemas.microsoft.com/office/drawing/2014/main" id="{6F2F5282-6276-E216-54DE-036C96076B63}"/>
              </a:ext>
            </a:extLst>
          </p:cNvPr>
          <p:cNvSpPr txBox="1"/>
          <p:nvPr/>
        </p:nvSpPr>
        <p:spPr>
          <a:xfrm>
            <a:off x="1444619" y="1970202"/>
            <a:ext cx="3622758" cy="2308324"/>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Second step is to determine if all items will fit in the bin.</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Volume of total syringes = 12in</a:t>
            </a:r>
            <a:r>
              <a:rPr lang="en-US" baseline="30000" dirty="0">
                <a:latin typeface="Verdana" panose="020B0604030504040204" pitchFamily="34" charset="0"/>
                <a:ea typeface="Verdana" panose="020B0604030504040204" pitchFamily="34" charset="0"/>
              </a:rPr>
              <a:t>3</a:t>
            </a:r>
            <a:r>
              <a:rPr lang="en-US" dirty="0">
                <a:latin typeface="Verdana" panose="020B0604030504040204" pitchFamily="34" charset="0"/>
                <a:ea typeface="Verdana" panose="020B0604030504040204" pitchFamily="34" charset="0"/>
              </a:rPr>
              <a:t>*25 = 300in</a:t>
            </a:r>
            <a:r>
              <a:rPr lang="en-US" baseline="30000" dirty="0">
                <a:latin typeface="Verdana" panose="020B0604030504040204" pitchFamily="34" charset="0"/>
                <a:ea typeface="Verdana" panose="020B0604030504040204" pitchFamily="34" charset="0"/>
              </a:rPr>
              <a:t>3</a:t>
            </a:r>
            <a:r>
              <a:rPr lang="en-US" dirty="0">
                <a:latin typeface="Verdana" panose="020B0604030504040204" pitchFamily="34" charset="0"/>
                <a:ea typeface="Verdana" panose="020B0604030504040204" pitchFamily="34" charset="0"/>
              </a:rPr>
              <a:t> </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The syringes will fit into the bin.</a:t>
            </a:r>
          </a:p>
        </p:txBody>
      </p:sp>
      <p:graphicFrame>
        <p:nvGraphicFramePr>
          <p:cNvPr id="3" name="Table 7">
            <a:extLst>
              <a:ext uri="{FF2B5EF4-FFF2-40B4-BE49-F238E27FC236}">
                <a16:creationId xmlns:a16="http://schemas.microsoft.com/office/drawing/2014/main" id="{0F69540A-BED5-16CF-51CE-14F0F566F4B0}"/>
              </a:ext>
            </a:extLst>
          </p:cNvPr>
          <p:cNvGraphicFramePr>
            <a:graphicFrameLocks noGrp="1"/>
          </p:cNvGraphicFramePr>
          <p:nvPr>
            <p:extLst>
              <p:ext uri="{D42A27DB-BD31-4B8C-83A1-F6EECF244321}">
                <p14:modId xmlns:p14="http://schemas.microsoft.com/office/powerpoint/2010/main" val="3999618800"/>
              </p:ext>
            </p:extLst>
          </p:nvPr>
        </p:nvGraphicFramePr>
        <p:xfrm>
          <a:off x="7124624" y="2161440"/>
          <a:ext cx="3930230" cy="1563088"/>
        </p:xfrm>
        <a:graphic>
          <a:graphicData uri="http://schemas.openxmlformats.org/drawingml/2006/table">
            <a:tbl>
              <a:tblPr firstRow="1" bandRow="1">
                <a:tableStyleId>{5C22544A-7EE6-4342-B048-85BDC9FD1C3A}</a:tableStyleId>
              </a:tblPr>
              <a:tblGrid>
                <a:gridCol w="1965115">
                  <a:extLst>
                    <a:ext uri="{9D8B030D-6E8A-4147-A177-3AD203B41FA5}">
                      <a16:colId xmlns:a16="http://schemas.microsoft.com/office/drawing/2014/main" val="881148834"/>
                    </a:ext>
                  </a:extLst>
                </a:gridCol>
                <a:gridCol w="1965115">
                  <a:extLst>
                    <a:ext uri="{9D8B030D-6E8A-4147-A177-3AD203B41FA5}">
                      <a16:colId xmlns:a16="http://schemas.microsoft.com/office/drawing/2014/main" val="2460721454"/>
                    </a:ext>
                  </a:extLst>
                </a:gridCol>
              </a:tblGrid>
              <a:tr h="390772">
                <a:tc>
                  <a:txBody>
                    <a:bodyPr/>
                    <a:lstStyle/>
                    <a:p>
                      <a:pPr algn="ctr"/>
                      <a:r>
                        <a:rPr lang="en-US" dirty="0"/>
                        <a:t>Item</a:t>
                      </a:r>
                    </a:p>
                  </a:txBody>
                  <a:tcPr/>
                </a:tc>
                <a:tc>
                  <a:txBody>
                    <a:bodyPr/>
                    <a:lstStyle/>
                    <a:p>
                      <a:pPr algn="ctr"/>
                      <a:r>
                        <a:rPr lang="en-US" dirty="0"/>
                        <a:t>Volume</a:t>
                      </a:r>
                    </a:p>
                  </a:txBody>
                  <a:tcPr/>
                </a:tc>
                <a:extLst>
                  <a:ext uri="{0D108BD9-81ED-4DB2-BD59-A6C34878D82A}">
                    <a16:rowId xmlns:a16="http://schemas.microsoft.com/office/drawing/2014/main" val="2761341413"/>
                  </a:ext>
                </a:extLst>
              </a:tr>
              <a:tr h="390772">
                <a:tc>
                  <a:txBody>
                    <a:bodyPr/>
                    <a:lstStyle/>
                    <a:p>
                      <a:pPr algn="ctr"/>
                      <a:r>
                        <a:rPr lang="en-US" dirty="0"/>
                        <a:t>Flush Syringe</a:t>
                      </a:r>
                    </a:p>
                  </a:txBody>
                  <a:tcPr/>
                </a:tc>
                <a:tc>
                  <a:txBody>
                    <a:bodyPr/>
                    <a:lstStyle/>
                    <a:p>
                      <a:pPr algn="ctr"/>
                      <a:r>
                        <a:rPr lang="en-US" dirty="0"/>
                        <a:t>300in</a:t>
                      </a:r>
                    </a:p>
                  </a:txBody>
                  <a:tcPr/>
                </a:tc>
                <a:extLst>
                  <a:ext uri="{0D108BD9-81ED-4DB2-BD59-A6C34878D82A}">
                    <a16:rowId xmlns:a16="http://schemas.microsoft.com/office/drawing/2014/main" val="868617402"/>
                  </a:ext>
                </a:extLst>
              </a:tr>
              <a:tr h="390772">
                <a:tc>
                  <a:txBody>
                    <a:bodyPr/>
                    <a:lstStyle/>
                    <a:p>
                      <a:pPr algn="ctr"/>
                      <a:r>
                        <a:rPr lang="en-US" dirty="0"/>
                        <a:t>Bin</a:t>
                      </a:r>
                    </a:p>
                  </a:txBody>
                  <a:tcPr/>
                </a:tc>
                <a:tc>
                  <a:txBody>
                    <a:bodyPr/>
                    <a:lstStyle/>
                    <a:p>
                      <a:pPr algn="ctr"/>
                      <a:r>
                        <a:rPr lang="en-US" dirty="0"/>
                        <a:t>336in</a:t>
                      </a:r>
                    </a:p>
                  </a:txBody>
                  <a:tcPr/>
                </a:tc>
                <a:extLst>
                  <a:ext uri="{0D108BD9-81ED-4DB2-BD59-A6C34878D82A}">
                    <a16:rowId xmlns:a16="http://schemas.microsoft.com/office/drawing/2014/main" val="832351772"/>
                  </a:ext>
                </a:extLst>
              </a:tr>
              <a:tr h="390772">
                <a:tc>
                  <a:txBody>
                    <a:bodyPr/>
                    <a:lstStyle/>
                    <a:p>
                      <a:pPr algn="ctr"/>
                      <a:r>
                        <a:rPr lang="en-US" dirty="0"/>
                        <a:t>Location</a:t>
                      </a:r>
                    </a:p>
                  </a:txBody>
                  <a:tcPr/>
                </a:tc>
                <a:tc>
                  <a:txBody>
                    <a:bodyPr/>
                    <a:lstStyle/>
                    <a:p>
                      <a:pPr algn="ctr"/>
                      <a:r>
                        <a:rPr lang="en-US" dirty="0"/>
                        <a:t>384in</a:t>
                      </a:r>
                    </a:p>
                  </a:txBody>
                  <a:tcPr/>
                </a:tc>
                <a:extLst>
                  <a:ext uri="{0D108BD9-81ED-4DB2-BD59-A6C34878D82A}">
                    <a16:rowId xmlns:a16="http://schemas.microsoft.com/office/drawing/2014/main" val="684561897"/>
                  </a:ext>
                </a:extLst>
              </a:tr>
            </a:tbl>
          </a:graphicData>
        </a:graphic>
      </p:graphicFrame>
      <p:sp>
        <p:nvSpPr>
          <p:cNvPr id="9" name="TextBox 8">
            <a:extLst>
              <a:ext uri="{FF2B5EF4-FFF2-40B4-BE49-F238E27FC236}">
                <a16:creationId xmlns:a16="http://schemas.microsoft.com/office/drawing/2014/main" id="{F48CE7D1-C241-5A4F-2AC2-B2C7CCA113BE}"/>
              </a:ext>
            </a:extLst>
          </p:cNvPr>
          <p:cNvSpPr txBox="1"/>
          <p:nvPr/>
        </p:nvSpPr>
        <p:spPr>
          <a:xfrm>
            <a:off x="7168713" y="4032214"/>
            <a:ext cx="3930230" cy="369332"/>
          </a:xfrm>
          <a:prstGeom prst="rect">
            <a:avLst/>
          </a:prstGeom>
          <a:noFill/>
        </p:spPr>
        <p:txBody>
          <a:bodyPr wrap="square">
            <a:spAutoFit/>
          </a:bodyPr>
          <a:lstStyle/>
          <a:p>
            <a:r>
              <a:rPr lang="en-US" dirty="0">
                <a:latin typeface="Verdana" panose="020B0604030504040204" pitchFamily="34" charset="0"/>
                <a:ea typeface="Verdana" panose="020B0604030504040204" pitchFamily="34" charset="0"/>
              </a:rPr>
              <a:t>The syringes will fit into the bin.</a:t>
            </a:r>
          </a:p>
        </p:txBody>
      </p:sp>
      <p:pic>
        <p:nvPicPr>
          <p:cNvPr id="11" name="Picture 10">
            <a:extLst>
              <a:ext uri="{FF2B5EF4-FFF2-40B4-BE49-F238E27FC236}">
                <a16:creationId xmlns:a16="http://schemas.microsoft.com/office/drawing/2014/main" id="{6ACABEE7-807B-7600-A7E8-DA4134E289E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87285" y="4941361"/>
            <a:ext cx="2523088" cy="946158"/>
          </a:xfrm>
          <a:prstGeom prst="rect">
            <a:avLst/>
          </a:prstGeom>
          <a:noFill/>
          <a:ln>
            <a:noFill/>
          </a:ln>
        </p:spPr>
      </p:pic>
      <p:sp>
        <p:nvSpPr>
          <p:cNvPr id="7" name="TextBox 6">
            <a:extLst>
              <a:ext uri="{FF2B5EF4-FFF2-40B4-BE49-F238E27FC236}">
                <a16:creationId xmlns:a16="http://schemas.microsoft.com/office/drawing/2014/main" id="{8F0C7494-FB0E-1853-383F-2ED5DB501FC0}"/>
              </a:ext>
            </a:extLst>
          </p:cNvPr>
          <p:cNvSpPr txBox="1"/>
          <p:nvPr/>
        </p:nvSpPr>
        <p:spPr>
          <a:xfrm>
            <a:off x="10023821" y="4938634"/>
            <a:ext cx="2062065" cy="923330"/>
          </a:xfrm>
          <a:prstGeom prst="rect">
            <a:avLst/>
          </a:prstGeom>
          <a:noFill/>
        </p:spPr>
        <p:txBody>
          <a:bodyPr wrap="square" rtlCol="0">
            <a:spAutoFit/>
          </a:bodyPr>
          <a:lstStyle/>
          <a:p>
            <a:r>
              <a:rPr lang="en-US" dirty="0"/>
              <a:t>Click the arrow to move to the next page.</a:t>
            </a:r>
          </a:p>
        </p:txBody>
      </p:sp>
    </p:spTree>
    <p:extLst>
      <p:ext uri="{BB962C8B-B14F-4D97-AF65-F5344CB8AC3E}">
        <p14:creationId xmlns:p14="http://schemas.microsoft.com/office/powerpoint/2010/main" val="21301996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1740A77-7A61-6A5F-91AA-B63FB4B9A37F}"/>
              </a:ext>
            </a:extLst>
          </p:cNvPr>
          <p:cNvPicPr>
            <a:picLocks noChangeAspect="1"/>
          </p:cNvPicPr>
          <p:nvPr/>
        </p:nvPicPr>
        <p:blipFill>
          <a:blip r:embed="rId2"/>
          <a:stretch>
            <a:fillRect/>
          </a:stretch>
        </p:blipFill>
        <p:spPr>
          <a:xfrm>
            <a:off x="1407490" y="2643991"/>
            <a:ext cx="1195569" cy="2360256"/>
          </a:xfrm>
          <a:prstGeom prst="rect">
            <a:avLst/>
          </a:prstGeom>
        </p:spPr>
      </p:pic>
      <p:cxnSp>
        <p:nvCxnSpPr>
          <p:cNvPr id="13" name="Straight Connector 12">
            <a:extLst>
              <a:ext uri="{FF2B5EF4-FFF2-40B4-BE49-F238E27FC236}">
                <a16:creationId xmlns:a16="http://schemas.microsoft.com/office/drawing/2014/main" id="{79A81357-EA59-5A10-FC30-A1ACDF5DFE17}"/>
              </a:ext>
            </a:extLst>
          </p:cNvPr>
          <p:cNvCxnSpPr>
            <a:cxnSpLocks/>
          </p:cNvCxnSpPr>
          <p:nvPr/>
        </p:nvCxnSpPr>
        <p:spPr>
          <a:xfrm>
            <a:off x="1451579" y="2882226"/>
            <a:ext cx="0" cy="109354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E7A268A-2027-FF99-124C-7DFEC84FA1C0}"/>
              </a:ext>
            </a:extLst>
          </p:cNvPr>
          <p:cNvCxnSpPr>
            <a:cxnSpLocks/>
            <a:stCxn id="11" idx="3"/>
            <a:endCxn id="11" idx="1"/>
          </p:cNvCxnSpPr>
          <p:nvPr/>
        </p:nvCxnSpPr>
        <p:spPr>
          <a:xfrm flipH="1">
            <a:off x="1407490" y="3824119"/>
            <a:ext cx="119556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F0AB8F2-23FF-0F2C-1A26-02BFFB8BF44C}"/>
              </a:ext>
            </a:extLst>
          </p:cNvPr>
          <p:cNvCxnSpPr>
            <a:cxnSpLocks/>
          </p:cNvCxnSpPr>
          <p:nvPr/>
        </p:nvCxnSpPr>
        <p:spPr>
          <a:xfrm>
            <a:off x="2099388" y="3498980"/>
            <a:ext cx="493454" cy="325139"/>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4015724-A872-0B13-47BF-63FEB38217BD}"/>
              </a:ext>
            </a:extLst>
          </p:cNvPr>
          <p:cNvSpPr txBox="1"/>
          <p:nvPr/>
        </p:nvSpPr>
        <p:spPr>
          <a:xfrm>
            <a:off x="690465" y="3181739"/>
            <a:ext cx="615821" cy="369332"/>
          </a:xfrm>
          <a:prstGeom prst="rect">
            <a:avLst/>
          </a:prstGeom>
          <a:noFill/>
        </p:spPr>
        <p:txBody>
          <a:bodyPr wrap="square" rtlCol="0">
            <a:spAutoFit/>
          </a:bodyPr>
          <a:lstStyle/>
          <a:p>
            <a:r>
              <a:rPr lang="en-US" dirty="0"/>
              <a:t>14”</a:t>
            </a:r>
          </a:p>
        </p:txBody>
      </p:sp>
      <p:cxnSp>
        <p:nvCxnSpPr>
          <p:cNvPr id="29" name="Straight Arrow Connector 28">
            <a:extLst>
              <a:ext uri="{FF2B5EF4-FFF2-40B4-BE49-F238E27FC236}">
                <a16:creationId xmlns:a16="http://schemas.microsoft.com/office/drawing/2014/main" id="{F881F974-D4E4-5401-03FF-BC3DA1CEC027}"/>
              </a:ext>
            </a:extLst>
          </p:cNvPr>
          <p:cNvCxnSpPr/>
          <p:nvPr/>
        </p:nvCxnSpPr>
        <p:spPr>
          <a:xfrm>
            <a:off x="1110343" y="3429000"/>
            <a:ext cx="29714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B4574914-925A-1EEB-603D-3B5FAD830092}"/>
              </a:ext>
            </a:extLst>
          </p:cNvPr>
          <p:cNvSpPr txBox="1"/>
          <p:nvPr/>
        </p:nvSpPr>
        <p:spPr>
          <a:xfrm>
            <a:off x="1744824" y="4149258"/>
            <a:ext cx="541176" cy="369332"/>
          </a:xfrm>
          <a:prstGeom prst="rect">
            <a:avLst/>
          </a:prstGeom>
          <a:noFill/>
        </p:spPr>
        <p:txBody>
          <a:bodyPr wrap="square" rtlCol="0">
            <a:spAutoFit/>
          </a:bodyPr>
          <a:lstStyle/>
          <a:p>
            <a:r>
              <a:rPr lang="en-US" dirty="0"/>
              <a:t>8”</a:t>
            </a:r>
          </a:p>
        </p:txBody>
      </p:sp>
      <p:cxnSp>
        <p:nvCxnSpPr>
          <p:cNvPr id="33" name="Straight Arrow Connector 32">
            <a:extLst>
              <a:ext uri="{FF2B5EF4-FFF2-40B4-BE49-F238E27FC236}">
                <a16:creationId xmlns:a16="http://schemas.microsoft.com/office/drawing/2014/main" id="{95C16606-3F10-F2BA-9469-EEEDBB5D4FFA}"/>
              </a:ext>
            </a:extLst>
          </p:cNvPr>
          <p:cNvCxnSpPr>
            <a:cxnSpLocks/>
            <a:stCxn id="31" idx="0"/>
          </p:cNvCxnSpPr>
          <p:nvPr/>
        </p:nvCxnSpPr>
        <p:spPr>
          <a:xfrm flipH="1" flipV="1">
            <a:off x="2005273" y="3824119"/>
            <a:ext cx="10139" cy="3251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Content Placeholder 35">
            <a:extLst>
              <a:ext uri="{FF2B5EF4-FFF2-40B4-BE49-F238E27FC236}">
                <a16:creationId xmlns:a16="http://schemas.microsoft.com/office/drawing/2014/main" id="{1F6B468D-6E42-DDE5-E06E-FFD9481C44FC}"/>
              </a:ext>
            </a:extLst>
          </p:cNvPr>
          <p:cNvSpPr txBox="1">
            <a:spLocks noGrp="1"/>
          </p:cNvSpPr>
          <p:nvPr>
            <p:ph idx="1"/>
          </p:nvPr>
        </p:nvSpPr>
        <p:spPr>
          <a:xfrm>
            <a:off x="3284829" y="2643539"/>
            <a:ext cx="7985125" cy="430502"/>
          </a:xfrm>
          <a:prstGeom prst="rect">
            <a:avLst/>
          </a:prstGeom>
          <a:noFill/>
        </p:spPr>
        <p:txBody>
          <a:bodyPr wrap="square" rtlCol="0">
            <a:spAutoFit/>
          </a:bodyPr>
          <a:lstStyle/>
          <a:p>
            <a:pPr marL="0" indent="0">
              <a:buNone/>
            </a:pPr>
            <a:r>
              <a:rPr lang="en-US" dirty="0"/>
              <a:t>Calculate the volume of this location and click on the correct answer.</a:t>
            </a:r>
          </a:p>
        </p:txBody>
      </p:sp>
      <p:sp>
        <p:nvSpPr>
          <p:cNvPr id="37" name="TextBox 36">
            <a:extLst>
              <a:ext uri="{FF2B5EF4-FFF2-40B4-BE49-F238E27FC236}">
                <a16:creationId xmlns:a16="http://schemas.microsoft.com/office/drawing/2014/main" id="{43ABD149-2729-542C-6F5E-2762FD129382}"/>
              </a:ext>
            </a:extLst>
          </p:cNvPr>
          <p:cNvSpPr txBox="1"/>
          <p:nvPr/>
        </p:nvSpPr>
        <p:spPr>
          <a:xfrm>
            <a:off x="2571995" y="3345949"/>
            <a:ext cx="615821" cy="369332"/>
          </a:xfrm>
          <a:prstGeom prst="rect">
            <a:avLst/>
          </a:prstGeom>
          <a:noFill/>
        </p:spPr>
        <p:txBody>
          <a:bodyPr wrap="square" rtlCol="0">
            <a:spAutoFit/>
          </a:bodyPr>
          <a:lstStyle/>
          <a:p>
            <a:r>
              <a:rPr lang="en-US" dirty="0"/>
              <a:t>10”</a:t>
            </a:r>
          </a:p>
        </p:txBody>
      </p:sp>
      <p:cxnSp>
        <p:nvCxnSpPr>
          <p:cNvPr id="39" name="Straight Arrow Connector 38">
            <a:extLst>
              <a:ext uri="{FF2B5EF4-FFF2-40B4-BE49-F238E27FC236}">
                <a16:creationId xmlns:a16="http://schemas.microsoft.com/office/drawing/2014/main" id="{AEFF90FE-AB1A-C160-494F-1C7F5C5F46D8}"/>
              </a:ext>
            </a:extLst>
          </p:cNvPr>
          <p:cNvCxnSpPr>
            <a:stCxn id="37" idx="1"/>
          </p:cNvCxnSpPr>
          <p:nvPr/>
        </p:nvCxnSpPr>
        <p:spPr>
          <a:xfrm flipH="1">
            <a:off x="2286000" y="3530615"/>
            <a:ext cx="285995" cy="611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Action Button: Blank 41">
            <a:hlinkClick r:id="rId3" action="ppaction://hlinksldjump" highlightClick="1"/>
            <a:extLst>
              <a:ext uri="{FF2B5EF4-FFF2-40B4-BE49-F238E27FC236}">
                <a16:creationId xmlns:a16="http://schemas.microsoft.com/office/drawing/2014/main" id="{6CB7EDE0-E5FD-A7FC-AEF9-B5231964A022}"/>
              </a:ext>
            </a:extLst>
          </p:cNvPr>
          <p:cNvSpPr/>
          <p:nvPr/>
        </p:nvSpPr>
        <p:spPr>
          <a:xfrm>
            <a:off x="4023210" y="3413673"/>
            <a:ext cx="1791478" cy="603215"/>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1255in</a:t>
            </a:r>
            <a:r>
              <a:rPr lang="en-US" baseline="30000" dirty="0"/>
              <a:t>3</a:t>
            </a:r>
            <a:endParaRPr lang="en-US" dirty="0"/>
          </a:p>
        </p:txBody>
      </p:sp>
      <p:sp>
        <p:nvSpPr>
          <p:cNvPr id="43" name="Action Button: Blank 42">
            <a:hlinkClick r:id="rId3" action="ppaction://hlinksldjump" highlightClick="1"/>
            <a:extLst>
              <a:ext uri="{FF2B5EF4-FFF2-40B4-BE49-F238E27FC236}">
                <a16:creationId xmlns:a16="http://schemas.microsoft.com/office/drawing/2014/main" id="{8B54E862-95A3-0F92-8C90-35D9D2231394}"/>
              </a:ext>
            </a:extLst>
          </p:cNvPr>
          <p:cNvSpPr/>
          <p:nvPr/>
        </p:nvSpPr>
        <p:spPr>
          <a:xfrm>
            <a:off x="7273052" y="3394501"/>
            <a:ext cx="1791478" cy="603215"/>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896in</a:t>
            </a:r>
            <a:r>
              <a:rPr lang="en-US" baseline="30000" dirty="0"/>
              <a:t>3</a:t>
            </a:r>
            <a:endParaRPr lang="en-US" dirty="0"/>
          </a:p>
        </p:txBody>
      </p:sp>
      <p:sp>
        <p:nvSpPr>
          <p:cNvPr id="44" name="Action Button: Blank 43">
            <a:hlinkClick r:id="rId3" action="ppaction://hlinksldjump" highlightClick="1"/>
            <a:extLst>
              <a:ext uri="{FF2B5EF4-FFF2-40B4-BE49-F238E27FC236}">
                <a16:creationId xmlns:a16="http://schemas.microsoft.com/office/drawing/2014/main" id="{5892BE79-0306-B241-1AC1-C355192B8651}"/>
              </a:ext>
            </a:extLst>
          </p:cNvPr>
          <p:cNvSpPr/>
          <p:nvPr/>
        </p:nvSpPr>
        <p:spPr>
          <a:xfrm>
            <a:off x="7273052" y="4378089"/>
            <a:ext cx="1791478" cy="603215"/>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1322in</a:t>
            </a:r>
            <a:r>
              <a:rPr lang="en-US" baseline="30000" dirty="0"/>
              <a:t>3</a:t>
            </a:r>
            <a:endParaRPr lang="en-US" dirty="0"/>
          </a:p>
        </p:txBody>
      </p:sp>
      <p:sp>
        <p:nvSpPr>
          <p:cNvPr id="45" name="Action Button: Blank 44">
            <a:hlinkClick r:id="rId4" action="ppaction://hlinksldjump" highlightClick="1"/>
            <a:extLst>
              <a:ext uri="{FF2B5EF4-FFF2-40B4-BE49-F238E27FC236}">
                <a16:creationId xmlns:a16="http://schemas.microsoft.com/office/drawing/2014/main" id="{4C57E649-D54F-30C2-6E11-52BC2C36590E}"/>
              </a:ext>
            </a:extLst>
          </p:cNvPr>
          <p:cNvSpPr/>
          <p:nvPr/>
        </p:nvSpPr>
        <p:spPr>
          <a:xfrm>
            <a:off x="4023209" y="4378089"/>
            <a:ext cx="1807635" cy="603215"/>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1120in</a:t>
            </a:r>
            <a:r>
              <a:rPr lang="en-US" baseline="30000" dirty="0"/>
              <a:t>3</a:t>
            </a:r>
            <a:endParaRPr lang="en-US" dirty="0"/>
          </a:p>
        </p:txBody>
      </p:sp>
      <p:sp>
        <p:nvSpPr>
          <p:cNvPr id="3" name="Action Button: Blank 2">
            <a:hlinkClick r:id="rId5" action="ppaction://hlinksldjump" highlightClick="1"/>
            <a:extLst>
              <a:ext uri="{FF2B5EF4-FFF2-40B4-BE49-F238E27FC236}">
                <a16:creationId xmlns:a16="http://schemas.microsoft.com/office/drawing/2014/main" id="{CA9C7FF4-E588-87CD-553C-79FE35936855}"/>
              </a:ext>
            </a:extLst>
          </p:cNvPr>
          <p:cNvSpPr/>
          <p:nvPr/>
        </p:nvSpPr>
        <p:spPr>
          <a:xfrm>
            <a:off x="5450794" y="5301764"/>
            <a:ext cx="2144322" cy="603215"/>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Click to Continue</a:t>
            </a:r>
          </a:p>
        </p:txBody>
      </p:sp>
    </p:spTree>
    <p:extLst>
      <p:ext uri="{BB962C8B-B14F-4D97-AF65-F5344CB8AC3E}">
        <p14:creationId xmlns:p14="http://schemas.microsoft.com/office/powerpoint/2010/main" val="4151556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p:txBody>
          <a:bodyPr>
            <a:normAutofit/>
          </a:bodyPr>
          <a:lstStyle/>
          <a:p>
            <a:pPr marL="0" indent="0" algn="ctr">
              <a:buNone/>
            </a:pPr>
            <a:r>
              <a:rPr lang="en-US" sz="4600" dirty="0">
                <a:latin typeface="Verdana" panose="020B0604030504040204" pitchFamily="34" charset="0"/>
                <a:ea typeface="Verdana" panose="020B0604030504040204" pitchFamily="34" charset="0"/>
              </a:rPr>
              <a:t>Great Job!</a:t>
            </a:r>
          </a:p>
          <a:p>
            <a:pPr marL="0" indent="0" algn="ctr">
              <a:buNone/>
            </a:pPr>
            <a:endParaRPr lang="en-US" sz="4600" dirty="0">
              <a:latin typeface="Verdana" panose="020B0604030504040204" pitchFamily="34" charset="0"/>
              <a:ea typeface="Verdana" panose="020B0604030504040204" pitchFamily="34" charset="0"/>
            </a:endParaRPr>
          </a:p>
        </p:txBody>
      </p:sp>
      <p:sp>
        <p:nvSpPr>
          <p:cNvPr id="4" name="Action Button: Blank 3">
            <a:hlinkClick r:id="rId2" action="ppaction://hlinksldjump" highlightClick="1"/>
            <a:extLst>
              <a:ext uri="{FF2B5EF4-FFF2-40B4-BE49-F238E27FC236}">
                <a16:creationId xmlns:a16="http://schemas.microsoft.com/office/drawing/2014/main" id="{7B1ED846-5024-2744-C3FD-0AA8B741265C}"/>
              </a:ext>
            </a:extLst>
          </p:cNvPr>
          <p:cNvSpPr/>
          <p:nvPr/>
        </p:nvSpPr>
        <p:spPr>
          <a:xfrm>
            <a:off x="4189445" y="4058816"/>
            <a:ext cx="4058816" cy="671804"/>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Return to Previous Page</a:t>
            </a:r>
          </a:p>
        </p:txBody>
      </p:sp>
    </p:spTree>
    <p:extLst>
      <p:ext uri="{BB962C8B-B14F-4D97-AF65-F5344CB8AC3E}">
        <p14:creationId xmlns:p14="http://schemas.microsoft.com/office/powerpoint/2010/main" val="2234709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p:txBody>
          <a:bodyPr>
            <a:normAutofit/>
          </a:bodyPr>
          <a:lstStyle/>
          <a:p>
            <a:pPr marL="0" indent="0" algn="ctr">
              <a:buNone/>
            </a:pPr>
            <a:r>
              <a:rPr lang="en-US" sz="4600" dirty="0">
                <a:latin typeface="Verdana" panose="020B0604030504040204" pitchFamily="34" charset="0"/>
                <a:ea typeface="Verdana" panose="020B0604030504040204" pitchFamily="34" charset="0"/>
              </a:rPr>
              <a:t>Not Quite.</a:t>
            </a:r>
          </a:p>
          <a:p>
            <a:pPr marL="0" indent="0" algn="ctr">
              <a:buNone/>
            </a:pPr>
            <a:r>
              <a:rPr lang="en-US" sz="4600" dirty="0">
                <a:latin typeface="Verdana" panose="020B0604030504040204" pitchFamily="34" charset="0"/>
                <a:ea typeface="Verdana" panose="020B0604030504040204" pitchFamily="34" charset="0"/>
              </a:rPr>
              <a:t>Review how to complete calculations.</a:t>
            </a:r>
          </a:p>
        </p:txBody>
      </p:sp>
      <p:sp>
        <p:nvSpPr>
          <p:cNvPr id="3" name="Action Button: Blank 2">
            <a:hlinkClick r:id="rId2" action="ppaction://hlinksldjump" highlightClick="1"/>
            <a:extLst>
              <a:ext uri="{FF2B5EF4-FFF2-40B4-BE49-F238E27FC236}">
                <a16:creationId xmlns:a16="http://schemas.microsoft.com/office/drawing/2014/main" id="{2888042C-2D50-4910-C80E-4CC3F95FF884}"/>
              </a:ext>
            </a:extLst>
          </p:cNvPr>
          <p:cNvSpPr/>
          <p:nvPr/>
        </p:nvSpPr>
        <p:spPr>
          <a:xfrm>
            <a:off x="4834963" y="4897874"/>
            <a:ext cx="2836505" cy="905070"/>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Return to Previous</a:t>
            </a:r>
          </a:p>
        </p:txBody>
      </p:sp>
    </p:spTree>
    <p:extLst>
      <p:ext uri="{BB962C8B-B14F-4D97-AF65-F5344CB8AC3E}">
        <p14:creationId xmlns:p14="http://schemas.microsoft.com/office/powerpoint/2010/main" val="26370484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p:txBody>
          <a:bodyPr/>
          <a:lstStyle/>
          <a:p>
            <a:pPr marL="0" indent="0">
              <a:buNone/>
            </a:pPr>
            <a:r>
              <a:rPr lang="en-US" dirty="0"/>
              <a:t>The measurement of these syringes are 2” x 1” x 4”.</a:t>
            </a:r>
          </a:p>
          <a:p>
            <a:pPr marL="0" indent="0">
              <a:buNone/>
            </a:pPr>
            <a:r>
              <a:rPr lang="en-US" dirty="0"/>
              <a:t>Calculate the volume of a PAR of 30.</a:t>
            </a:r>
          </a:p>
          <a:p>
            <a:pPr marL="0" indent="0">
              <a:buNone/>
            </a:pPr>
            <a:r>
              <a:rPr lang="en-US" dirty="0"/>
              <a:t>Select the correct answer.</a:t>
            </a:r>
          </a:p>
        </p:txBody>
      </p:sp>
      <p:sp>
        <p:nvSpPr>
          <p:cNvPr id="8" name="Action Button: Blank 7">
            <a:hlinkClick r:id="rId2" action="ppaction://hlinksldjump" highlightClick="1"/>
            <a:extLst>
              <a:ext uri="{FF2B5EF4-FFF2-40B4-BE49-F238E27FC236}">
                <a16:creationId xmlns:a16="http://schemas.microsoft.com/office/drawing/2014/main" id="{A0F94EFF-F03E-DEFF-DC6C-E24D7CDD7EDD}"/>
              </a:ext>
            </a:extLst>
          </p:cNvPr>
          <p:cNvSpPr/>
          <p:nvPr/>
        </p:nvSpPr>
        <p:spPr>
          <a:xfrm>
            <a:off x="1698171" y="4898854"/>
            <a:ext cx="2015412" cy="681134"/>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210in</a:t>
            </a:r>
            <a:r>
              <a:rPr lang="en-US" baseline="30000" dirty="0"/>
              <a:t>3</a:t>
            </a:r>
            <a:endParaRPr lang="en-US" dirty="0"/>
          </a:p>
        </p:txBody>
      </p:sp>
      <p:sp>
        <p:nvSpPr>
          <p:cNvPr id="9" name="Action Button: Blank 8">
            <a:hlinkClick r:id="rId2" action="ppaction://hlinksldjump" highlightClick="1"/>
            <a:extLst>
              <a:ext uri="{FF2B5EF4-FFF2-40B4-BE49-F238E27FC236}">
                <a16:creationId xmlns:a16="http://schemas.microsoft.com/office/drawing/2014/main" id="{5C78606B-591A-016A-3027-1C44F6F13C40}"/>
              </a:ext>
            </a:extLst>
          </p:cNvPr>
          <p:cNvSpPr/>
          <p:nvPr/>
        </p:nvSpPr>
        <p:spPr>
          <a:xfrm>
            <a:off x="6463005" y="4896688"/>
            <a:ext cx="2015412" cy="681134"/>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220in</a:t>
            </a:r>
            <a:r>
              <a:rPr lang="en-US" baseline="30000" dirty="0"/>
              <a:t>3</a:t>
            </a:r>
            <a:endParaRPr lang="en-US" dirty="0"/>
          </a:p>
        </p:txBody>
      </p:sp>
      <p:sp>
        <p:nvSpPr>
          <p:cNvPr id="13" name="Action Button: Blank 12">
            <a:hlinkClick r:id="rId3" action="ppaction://hlinksldjump" highlightClick="1"/>
            <a:extLst>
              <a:ext uri="{FF2B5EF4-FFF2-40B4-BE49-F238E27FC236}">
                <a16:creationId xmlns:a16="http://schemas.microsoft.com/office/drawing/2014/main" id="{1B4426C3-96D5-6945-E0D2-305BF3EE4BC6}"/>
              </a:ext>
            </a:extLst>
          </p:cNvPr>
          <p:cNvSpPr/>
          <p:nvPr/>
        </p:nvSpPr>
        <p:spPr>
          <a:xfrm>
            <a:off x="4080588" y="4896688"/>
            <a:ext cx="2015412" cy="681134"/>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240in</a:t>
            </a:r>
            <a:r>
              <a:rPr lang="en-US" baseline="30000" dirty="0"/>
              <a:t>3</a:t>
            </a:r>
            <a:endParaRPr lang="en-US" dirty="0"/>
          </a:p>
        </p:txBody>
      </p:sp>
      <p:pic>
        <p:nvPicPr>
          <p:cNvPr id="3" name="Picture 2">
            <a:extLst>
              <a:ext uri="{FF2B5EF4-FFF2-40B4-BE49-F238E27FC236}">
                <a16:creationId xmlns:a16="http://schemas.microsoft.com/office/drawing/2014/main" id="{09411062-075D-8EEC-E86C-8D7E896F0B9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6970860" y="2069026"/>
            <a:ext cx="2515265" cy="2493230"/>
          </a:xfrm>
          <a:prstGeom prst="rect">
            <a:avLst/>
          </a:prstGeom>
          <a:noFill/>
          <a:ln>
            <a:noFill/>
          </a:ln>
        </p:spPr>
      </p:pic>
      <p:sp>
        <p:nvSpPr>
          <p:cNvPr id="10" name="Action Button: Blank 9">
            <a:hlinkClick r:id="rId5" action="ppaction://hlinksldjump" highlightClick="1"/>
            <a:extLst>
              <a:ext uri="{FF2B5EF4-FFF2-40B4-BE49-F238E27FC236}">
                <a16:creationId xmlns:a16="http://schemas.microsoft.com/office/drawing/2014/main" id="{1606DB2A-F309-00ED-23BD-78815D6DF9F3}"/>
              </a:ext>
            </a:extLst>
          </p:cNvPr>
          <p:cNvSpPr/>
          <p:nvPr/>
        </p:nvSpPr>
        <p:spPr>
          <a:xfrm>
            <a:off x="8845422" y="4894886"/>
            <a:ext cx="2015412" cy="681134"/>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Click to Continue</a:t>
            </a:r>
          </a:p>
        </p:txBody>
      </p:sp>
    </p:spTree>
    <p:extLst>
      <p:ext uri="{BB962C8B-B14F-4D97-AF65-F5344CB8AC3E}">
        <p14:creationId xmlns:p14="http://schemas.microsoft.com/office/powerpoint/2010/main" val="18845482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p:txBody>
          <a:bodyPr>
            <a:normAutofit/>
          </a:bodyPr>
          <a:lstStyle/>
          <a:p>
            <a:pPr marL="0" indent="0" algn="ctr">
              <a:buNone/>
            </a:pPr>
            <a:r>
              <a:rPr lang="en-US" sz="4600" dirty="0">
                <a:latin typeface="Verdana" panose="020B0604030504040204" pitchFamily="34" charset="0"/>
                <a:ea typeface="Verdana" panose="020B0604030504040204" pitchFamily="34" charset="0"/>
              </a:rPr>
              <a:t>Not Quite. Check formula.</a:t>
            </a:r>
          </a:p>
          <a:p>
            <a:pPr marL="0" indent="0" algn="ctr">
              <a:buNone/>
            </a:pPr>
            <a:r>
              <a:rPr lang="en-US" sz="4600" dirty="0">
                <a:latin typeface="Verdana" panose="020B0604030504040204" pitchFamily="34" charset="0"/>
                <a:ea typeface="Verdana" panose="020B0604030504040204" pitchFamily="34" charset="0"/>
              </a:rPr>
              <a:t>Try Again.</a:t>
            </a:r>
          </a:p>
        </p:txBody>
      </p:sp>
      <p:sp>
        <p:nvSpPr>
          <p:cNvPr id="3" name="Action Button: Blank 2">
            <a:hlinkClick r:id="rId2" action="ppaction://hlinksldjump" highlightClick="1"/>
            <a:extLst>
              <a:ext uri="{FF2B5EF4-FFF2-40B4-BE49-F238E27FC236}">
                <a16:creationId xmlns:a16="http://schemas.microsoft.com/office/drawing/2014/main" id="{5D14AD35-62A6-529A-445A-36FFA6B13FEA}"/>
              </a:ext>
            </a:extLst>
          </p:cNvPr>
          <p:cNvSpPr/>
          <p:nvPr/>
        </p:nvSpPr>
        <p:spPr>
          <a:xfrm>
            <a:off x="5271796" y="4320073"/>
            <a:ext cx="2313992" cy="684174"/>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Return </a:t>
            </a:r>
          </a:p>
        </p:txBody>
      </p:sp>
    </p:spTree>
    <p:extLst>
      <p:ext uri="{BB962C8B-B14F-4D97-AF65-F5344CB8AC3E}">
        <p14:creationId xmlns:p14="http://schemas.microsoft.com/office/powerpoint/2010/main" val="1362453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p:txBody>
          <a:bodyPr>
            <a:normAutofit/>
          </a:bodyPr>
          <a:lstStyle/>
          <a:p>
            <a:pPr marL="0" indent="0" algn="ctr">
              <a:buNone/>
            </a:pPr>
            <a:r>
              <a:rPr lang="en-US" sz="4600" dirty="0">
                <a:latin typeface="Verdana" panose="020B0604030504040204" pitchFamily="34" charset="0"/>
                <a:ea typeface="Verdana" panose="020B0604030504040204" pitchFamily="34" charset="0"/>
              </a:rPr>
              <a:t>Great Job!!!</a:t>
            </a:r>
          </a:p>
          <a:p>
            <a:pPr marL="0" indent="0" algn="ctr">
              <a:buNone/>
            </a:pPr>
            <a:endParaRPr lang="en-US" sz="4600" dirty="0">
              <a:latin typeface="Verdana" panose="020B0604030504040204" pitchFamily="34" charset="0"/>
              <a:ea typeface="Verdana" panose="020B0604030504040204" pitchFamily="34" charset="0"/>
            </a:endParaRPr>
          </a:p>
          <a:p>
            <a:pPr marL="0" indent="0" algn="ctr">
              <a:buNone/>
            </a:pPr>
            <a:endParaRPr lang="en-US" sz="4600" dirty="0">
              <a:latin typeface="Verdana" panose="020B0604030504040204" pitchFamily="34" charset="0"/>
              <a:ea typeface="Verdana" panose="020B0604030504040204" pitchFamily="34" charset="0"/>
            </a:endParaRPr>
          </a:p>
        </p:txBody>
      </p:sp>
      <p:sp>
        <p:nvSpPr>
          <p:cNvPr id="3" name="Action Button: Blank 2">
            <a:hlinkClick r:id="rId2" action="ppaction://hlinksldjump" highlightClick="1"/>
            <a:extLst>
              <a:ext uri="{FF2B5EF4-FFF2-40B4-BE49-F238E27FC236}">
                <a16:creationId xmlns:a16="http://schemas.microsoft.com/office/drawing/2014/main" id="{5CF7CBF3-5DDC-DCC0-3909-672374C2D843}"/>
              </a:ext>
            </a:extLst>
          </p:cNvPr>
          <p:cNvSpPr/>
          <p:nvPr/>
        </p:nvSpPr>
        <p:spPr>
          <a:xfrm>
            <a:off x="5066522" y="3853543"/>
            <a:ext cx="2369976" cy="88640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Continue</a:t>
            </a:r>
          </a:p>
        </p:txBody>
      </p:sp>
    </p:spTree>
    <p:extLst>
      <p:ext uri="{BB962C8B-B14F-4D97-AF65-F5344CB8AC3E}">
        <p14:creationId xmlns:p14="http://schemas.microsoft.com/office/powerpoint/2010/main" val="969705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p:txBody>
          <a:bodyPr>
            <a:normAutofit/>
          </a:bodyPr>
          <a:lstStyle/>
          <a:p>
            <a:pPr marL="0" indent="0" algn="ctr">
              <a:buNone/>
            </a:pPr>
            <a:endParaRPr lang="en-US" sz="2400" dirty="0">
              <a:latin typeface="Verdana" panose="020B0604030504040204" pitchFamily="34" charset="0"/>
              <a:ea typeface="Verdana" panose="020B0604030504040204" pitchFamily="34" charset="0"/>
            </a:endParaRPr>
          </a:p>
          <a:p>
            <a:pPr marL="0" indent="0" algn="ctr">
              <a:buNone/>
            </a:pPr>
            <a:endParaRPr lang="en-US" sz="4600" dirty="0">
              <a:latin typeface="Verdana" panose="020B0604030504040204" pitchFamily="34" charset="0"/>
              <a:ea typeface="Verdana" panose="020B0604030504040204" pitchFamily="34" charset="0"/>
            </a:endParaRPr>
          </a:p>
        </p:txBody>
      </p:sp>
      <p:sp>
        <p:nvSpPr>
          <p:cNvPr id="7" name="TextBox 6">
            <a:extLst>
              <a:ext uri="{FF2B5EF4-FFF2-40B4-BE49-F238E27FC236}">
                <a16:creationId xmlns:a16="http://schemas.microsoft.com/office/drawing/2014/main" id="{23D83C32-970F-9809-72EC-0CDF76923045}"/>
              </a:ext>
            </a:extLst>
          </p:cNvPr>
          <p:cNvSpPr txBox="1"/>
          <p:nvPr/>
        </p:nvSpPr>
        <p:spPr>
          <a:xfrm>
            <a:off x="1451579" y="2174033"/>
            <a:ext cx="9603275" cy="400110"/>
          </a:xfrm>
          <a:prstGeom prst="rect">
            <a:avLst/>
          </a:prstGeom>
          <a:noFill/>
        </p:spPr>
        <p:txBody>
          <a:bodyPr wrap="square" rtlCol="0">
            <a:spAutoFit/>
          </a:bodyPr>
          <a:lstStyle/>
          <a:p>
            <a:r>
              <a:rPr lang="en-US" sz="2000" dirty="0">
                <a:latin typeface="Verdana" panose="020B0604030504040204" pitchFamily="34" charset="0"/>
                <a:ea typeface="Verdana" panose="020B0604030504040204" pitchFamily="34" charset="0"/>
              </a:rPr>
              <a:t>Which bin fits in a 300</a:t>
            </a:r>
            <a:r>
              <a:rPr lang="en-US" sz="2000" dirty="0"/>
              <a:t>in</a:t>
            </a:r>
            <a:r>
              <a:rPr lang="en-US" sz="2000" baseline="30000" dirty="0"/>
              <a:t>3 </a:t>
            </a:r>
            <a:r>
              <a:rPr lang="en-US" sz="2000" dirty="0">
                <a:latin typeface="Verdana" panose="020B0604030504040204" pitchFamily="34" charset="0"/>
                <a:ea typeface="Verdana" panose="020B0604030504040204" pitchFamily="34" charset="0"/>
              </a:rPr>
              <a:t>location?</a:t>
            </a:r>
          </a:p>
        </p:txBody>
      </p:sp>
      <p:sp>
        <p:nvSpPr>
          <p:cNvPr id="3" name="Action Button: Blank 2">
            <a:hlinkClick r:id="rId2" action="ppaction://hlinksldjump" highlightClick="1"/>
            <a:extLst>
              <a:ext uri="{FF2B5EF4-FFF2-40B4-BE49-F238E27FC236}">
                <a16:creationId xmlns:a16="http://schemas.microsoft.com/office/drawing/2014/main" id="{A5F63524-5E78-4801-8DB5-F688FFF5C89B}"/>
              </a:ext>
            </a:extLst>
          </p:cNvPr>
          <p:cNvSpPr/>
          <p:nvPr/>
        </p:nvSpPr>
        <p:spPr>
          <a:xfrm>
            <a:off x="7977673" y="4879910"/>
            <a:ext cx="2762748" cy="71845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Click to Proceed</a:t>
            </a:r>
          </a:p>
        </p:txBody>
      </p:sp>
      <p:sp>
        <p:nvSpPr>
          <p:cNvPr id="4" name="Action Button: Blank 3">
            <a:hlinkClick r:id="rId3" action="ppaction://hlinksldjump" highlightClick="1"/>
            <a:extLst>
              <a:ext uri="{FF2B5EF4-FFF2-40B4-BE49-F238E27FC236}">
                <a16:creationId xmlns:a16="http://schemas.microsoft.com/office/drawing/2014/main" id="{252B7541-2AA1-1A42-DBCA-788788E523C1}"/>
              </a:ext>
            </a:extLst>
          </p:cNvPr>
          <p:cNvSpPr/>
          <p:nvPr/>
        </p:nvSpPr>
        <p:spPr>
          <a:xfrm>
            <a:off x="1595535" y="2967134"/>
            <a:ext cx="1894114" cy="709127"/>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2”x4”x30”</a:t>
            </a:r>
          </a:p>
        </p:txBody>
      </p:sp>
      <p:sp>
        <p:nvSpPr>
          <p:cNvPr id="5" name="Action Button: Blank 4">
            <a:hlinkClick r:id="rId4" action="ppaction://hlinksldjump" highlightClick="1"/>
            <a:extLst>
              <a:ext uri="{FF2B5EF4-FFF2-40B4-BE49-F238E27FC236}">
                <a16:creationId xmlns:a16="http://schemas.microsoft.com/office/drawing/2014/main" id="{99AF8C7A-3087-E726-2A21-7B41F6C29E82}"/>
              </a:ext>
            </a:extLst>
          </p:cNvPr>
          <p:cNvSpPr/>
          <p:nvPr/>
        </p:nvSpPr>
        <p:spPr>
          <a:xfrm>
            <a:off x="4040157" y="2967134"/>
            <a:ext cx="1632856" cy="709127"/>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5”x8”x12”</a:t>
            </a:r>
          </a:p>
        </p:txBody>
      </p:sp>
    </p:spTree>
    <p:extLst>
      <p:ext uri="{BB962C8B-B14F-4D97-AF65-F5344CB8AC3E}">
        <p14:creationId xmlns:p14="http://schemas.microsoft.com/office/powerpoint/2010/main" val="23800636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10">
            <a:extLst>
              <a:ext uri="{FF2B5EF4-FFF2-40B4-BE49-F238E27FC236}">
                <a16:creationId xmlns:a16="http://schemas.microsoft.com/office/drawing/2014/main" id="{21DBF2CF-44A7-3A95-E7C5-35B47930FF47}"/>
              </a:ext>
            </a:extLst>
          </p:cNvPr>
          <p:cNvSpPr txBox="1">
            <a:spLocks/>
          </p:cNvSpPr>
          <p:nvPr/>
        </p:nvSpPr>
        <p:spPr>
          <a:xfrm>
            <a:off x="1603979" y="2168132"/>
            <a:ext cx="9603275"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r>
              <a:rPr lang="en-US" sz="4600">
                <a:latin typeface="Verdana" panose="020B0604030504040204" pitchFamily="34" charset="0"/>
                <a:ea typeface="Verdana" panose="020B0604030504040204" pitchFamily="34" charset="0"/>
              </a:rPr>
              <a:t>Great Job!!!</a:t>
            </a:r>
          </a:p>
          <a:p>
            <a:pPr marL="0" indent="0" algn="ctr">
              <a:buFont typeface="Arial" panose="020B0604020202020204" pitchFamily="34" charset="0"/>
              <a:buNone/>
            </a:pPr>
            <a:endParaRPr lang="en-US" sz="4600">
              <a:latin typeface="Verdana" panose="020B0604030504040204" pitchFamily="34" charset="0"/>
              <a:ea typeface="Verdana" panose="020B0604030504040204" pitchFamily="34" charset="0"/>
            </a:endParaRPr>
          </a:p>
          <a:p>
            <a:pPr marL="0" indent="0" algn="ctr">
              <a:buFont typeface="Arial" panose="020B0604020202020204" pitchFamily="34" charset="0"/>
              <a:buNone/>
            </a:pPr>
            <a:endParaRPr lang="en-US" sz="4600" dirty="0">
              <a:latin typeface="Verdana" panose="020B0604030504040204" pitchFamily="34" charset="0"/>
              <a:ea typeface="Verdana" panose="020B0604030504040204" pitchFamily="34" charset="0"/>
            </a:endParaRPr>
          </a:p>
        </p:txBody>
      </p:sp>
      <p:sp>
        <p:nvSpPr>
          <p:cNvPr id="5" name="Action Button: Blank 4">
            <a:hlinkClick r:id="rId2" action="ppaction://hlinksldjump" highlightClick="1"/>
            <a:extLst>
              <a:ext uri="{FF2B5EF4-FFF2-40B4-BE49-F238E27FC236}">
                <a16:creationId xmlns:a16="http://schemas.microsoft.com/office/drawing/2014/main" id="{65612755-6D50-D06B-A2A7-738A33B97C90}"/>
              </a:ext>
            </a:extLst>
          </p:cNvPr>
          <p:cNvSpPr/>
          <p:nvPr/>
        </p:nvSpPr>
        <p:spPr>
          <a:xfrm>
            <a:off x="4721290" y="3331029"/>
            <a:ext cx="3461657" cy="634481"/>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Click to Previous</a:t>
            </a:r>
          </a:p>
        </p:txBody>
      </p:sp>
    </p:spTree>
    <p:extLst>
      <p:ext uri="{BB962C8B-B14F-4D97-AF65-F5344CB8AC3E}">
        <p14:creationId xmlns:p14="http://schemas.microsoft.com/office/powerpoint/2010/main" val="3288767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10">
            <a:extLst>
              <a:ext uri="{FF2B5EF4-FFF2-40B4-BE49-F238E27FC236}">
                <a16:creationId xmlns:a16="http://schemas.microsoft.com/office/drawing/2014/main" id="{8F112CE1-D65D-F309-CCAF-5D86E39C11DC}"/>
              </a:ext>
            </a:extLst>
          </p:cNvPr>
          <p:cNvSpPr txBox="1">
            <a:spLocks/>
          </p:cNvSpPr>
          <p:nvPr/>
        </p:nvSpPr>
        <p:spPr>
          <a:xfrm>
            <a:off x="1603979" y="2168132"/>
            <a:ext cx="9603275"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r>
              <a:rPr lang="en-US" sz="4600">
                <a:latin typeface="Verdana" panose="020B0604030504040204" pitchFamily="34" charset="0"/>
                <a:ea typeface="Verdana" panose="020B0604030504040204" pitchFamily="34" charset="0"/>
              </a:rPr>
              <a:t>Not Quite.</a:t>
            </a:r>
          </a:p>
          <a:p>
            <a:pPr marL="0" indent="0" algn="ctr">
              <a:buFont typeface="Arial" panose="020B0604020202020204" pitchFamily="34" charset="0"/>
              <a:buNone/>
            </a:pPr>
            <a:r>
              <a:rPr lang="en-US" sz="4600">
                <a:latin typeface="Verdana" panose="020B0604030504040204" pitchFamily="34" charset="0"/>
                <a:ea typeface="Verdana" panose="020B0604030504040204" pitchFamily="34" charset="0"/>
              </a:rPr>
              <a:t>Try Again.</a:t>
            </a:r>
            <a:endParaRPr lang="en-US" sz="4600" dirty="0">
              <a:latin typeface="Verdana" panose="020B0604030504040204" pitchFamily="34" charset="0"/>
              <a:ea typeface="Verdana" panose="020B0604030504040204" pitchFamily="34" charset="0"/>
            </a:endParaRPr>
          </a:p>
        </p:txBody>
      </p:sp>
      <p:sp>
        <p:nvSpPr>
          <p:cNvPr id="7" name="Action Button: Blank 6">
            <a:hlinkClick r:id="rId2" action="ppaction://hlinksldjump" highlightClick="1"/>
            <a:extLst>
              <a:ext uri="{FF2B5EF4-FFF2-40B4-BE49-F238E27FC236}">
                <a16:creationId xmlns:a16="http://schemas.microsoft.com/office/drawing/2014/main" id="{A3DB1ED4-94BD-22EB-CF1B-CD922D070263}"/>
              </a:ext>
            </a:extLst>
          </p:cNvPr>
          <p:cNvSpPr/>
          <p:nvPr/>
        </p:nvSpPr>
        <p:spPr>
          <a:xfrm>
            <a:off x="5010539" y="4348065"/>
            <a:ext cx="2808514" cy="793102"/>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Return</a:t>
            </a:r>
          </a:p>
        </p:txBody>
      </p:sp>
    </p:spTree>
    <p:extLst>
      <p:ext uri="{BB962C8B-B14F-4D97-AF65-F5344CB8AC3E}">
        <p14:creationId xmlns:p14="http://schemas.microsoft.com/office/powerpoint/2010/main" val="30001584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a:xfrm>
            <a:off x="1451579" y="2165022"/>
            <a:ext cx="9603275" cy="3450613"/>
          </a:xfrm>
        </p:spPr>
        <p:txBody>
          <a:bodyPr/>
          <a:lstStyle/>
          <a:p>
            <a:pPr marL="0" indent="0">
              <a:buNone/>
            </a:pPr>
            <a:r>
              <a:rPr lang="en-US" dirty="0">
                <a:latin typeface="Verdana" panose="020B0604030504040204" pitchFamily="34" charset="0"/>
                <a:ea typeface="Verdana" panose="020B0604030504040204" pitchFamily="34" charset="0"/>
              </a:rPr>
              <a:t>Which bin fits best in a location?</a:t>
            </a:r>
          </a:p>
          <a:p>
            <a:pPr marL="0" indent="0">
              <a:buNone/>
            </a:pPr>
            <a:r>
              <a:rPr lang="en-US"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Bin			Location</a:t>
            </a:r>
            <a:endParaRPr lang="en-US" dirty="0">
              <a:latin typeface="Verdana" panose="020B0604030504040204" pitchFamily="34" charset="0"/>
              <a:ea typeface="Verdana" panose="020B0604030504040204" pitchFamily="34" charset="0"/>
            </a:endParaRPr>
          </a:p>
          <a:p>
            <a:pPr marL="0" indent="0">
              <a:buNone/>
            </a:pPr>
            <a:r>
              <a:rPr lang="en-US" dirty="0">
                <a:latin typeface="Verdana" panose="020B0604030504040204" pitchFamily="34" charset="0"/>
                <a:ea typeface="Verdana" panose="020B0604030504040204" pitchFamily="34" charset="0"/>
              </a:rPr>
              <a:t>	Bin A = 355</a:t>
            </a:r>
            <a:r>
              <a:rPr lang="en-US" dirty="0"/>
              <a:t>in</a:t>
            </a:r>
            <a:r>
              <a:rPr lang="en-US" baseline="30000" dirty="0"/>
              <a:t>3</a:t>
            </a:r>
            <a:r>
              <a:rPr lang="en-US" dirty="0">
                <a:latin typeface="Verdana" panose="020B0604030504040204" pitchFamily="34" charset="0"/>
                <a:ea typeface="Verdana" panose="020B0604030504040204" pitchFamily="34" charset="0"/>
              </a:rPr>
              <a:t>		Location 1 = 12”x2”x4”</a:t>
            </a:r>
          </a:p>
          <a:p>
            <a:pPr marL="0" indent="0">
              <a:buNone/>
            </a:pPr>
            <a:r>
              <a:rPr lang="en-US" dirty="0">
                <a:latin typeface="Verdana" panose="020B0604030504040204" pitchFamily="34" charset="0"/>
                <a:ea typeface="Verdana" panose="020B0604030504040204" pitchFamily="34" charset="0"/>
              </a:rPr>
              <a:t>	Bin B = 122</a:t>
            </a:r>
            <a:r>
              <a:rPr lang="en-US" dirty="0"/>
              <a:t>in</a:t>
            </a:r>
            <a:r>
              <a:rPr lang="en-US" baseline="30000" dirty="0"/>
              <a:t>3</a:t>
            </a:r>
            <a:r>
              <a:rPr lang="en-US" dirty="0">
                <a:latin typeface="Verdana" panose="020B0604030504040204" pitchFamily="34" charset="0"/>
                <a:ea typeface="Verdana" panose="020B0604030504040204" pitchFamily="34" charset="0"/>
              </a:rPr>
              <a:t>		Location 2 = 12”x6”x7”</a:t>
            </a:r>
          </a:p>
          <a:p>
            <a:pPr marL="0" indent="0">
              <a:buNone/>
            </a:pPr>
            <a:r>
              <a:rPr lang="en-US" dirty="0">
                <a:latin typeface="Verdana" panose="020B0604030504040204" pitchFamily="34" charset="0"/>
                <a:ea typeface="Verdana" panose="020B0604030504040204" pitchFamily="34" charset="0"/>
              </a:rPr>
              <a:t>	Bin C = 85</a:t>
            </a:r>
            <a:r>
              <a:rPr lang="en-US" dirty="0"/>
              <a:t>in</a:t>
            </a:r>
            <a:r>
              <a:rPr lang="en-US" baseline="30000" dirty="0"/>
              <a:t>3</a:t>
            </a:r>
            <a:r>
              <a:rPr lang="en-US" dirty="0">
                <a:latin typeface="Verdana" panose="020B0604030504040204" pitchFamily="34" charset="0"/>
                <a:ea typeface="Verdana" panose="020B0604030504040204" pitchFamily="34" charset="0"/>
              </a:rPr>
              <a:t>		Location 3 = 10”x6”x12”</a:t>
            </a:r>
          </a:p>
          <a:p>
            <a:pPr marL="0" indent="0">
              <a:buNone/>
            </a:pPr>
            <a:endParaRPr lang="en-US" dirty="0">
              <a:latin typeface="Verdana" panose="020B0604030504040204" pitchFamily="34" charset="0"/>
              <a:ea typeface="Verdana" panose="020B0604030504040204" pitchFamily="34" charset="0"/>
            </a:endParaRPr>
          </a:p>
          <a:p>
            <a:pPr marL="0" indent="0">
              <a:buNone/>
            </a:pPr>
            <a:r>
              <a:rPr lang="en-US" dirty="0">
                <a:latin typeface="Verdana" panose="020B0604030504040204" pitchFamily="34" charset="0"/>
                <a:ea typeface="Verdana" panose="020B0604030504040204" pitchFamily="34" charset="0"/>
              </a:rPr>
              <a:t>		</a:t>
            </a:r>
          </a:p>
        </p:txBody>
      </p:sp>
      <p:sp>
        <p:nvSpPr>
          <p:cNvPr id="8" name="Action Button: Blank 7">
            <a:hlinkClick r:id="rId2" action="ppaction://hlinksldjump" highlightClick="1"/>
            <a:extLst>
              <a:ext uri="{FF2B5EF4-FFF2-40B4-BE49-F238E27FC236}">
                <a16:creationId xmlns:a16="http://schemas.microsoft.com/office/drawing/2014/main" id="{BFA09C59-42BC-4471-198C-752BCA6FDF0C}"/>
              </a:ext>
            </a:extLst>
          </p:cNvPr>
          <p:cNvSpPr/>
          <p:nvPr/>
        </p:nvSpPr>
        <p:spPr>
          <a:xfrm>
            <a:off x="3769567" y="5126236"/>
            <a:ext cx="2985796" cy="612090"/>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Click to check your answers</a:t>
            </a:r>
          </a:p>
        </p:txBody>
      </p:sp>
    </p:spTree>
    <p:extLst>
      <p:ext uri="{BB962C8B-B14F-4D97-AF65-F5344CB8AC3E}">
        <p14:creationId xmlns:p14="http://schemas.microsoft.com/office/powerpoint/2010/main" val="1027406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a:xfrm>
            <a:off x="2477947" y="2139992"/>
            <a:ext cx="2728535" cy="1520570"/>
          </a:xfrm>
        </p:spPr>
        <p:txBody>
          <a:bodyPr/>
          <a:lstStyle/>
          <a:p>
            <a:pPr marL="0" indent="0">
              <a:buNone/>
            </a:pPr>
            <a:r>
              <a:rPr lang="en-US" dirty="0">
                <a:latin typeface="Verdana" panose="020B0604030504040204" pitchFamily="34" charset="0"/>
                <a:ea typeface="Verdana" panose="020B0604030504040204" pitchFamily="34" charset="0"/>
              </a:rPr>
              <a:t>Bin A = Location 3</a:t>
            </a:r>
          </a:p>
          <a:p>
            <a:pPr marL="0" indent="0">
              <a:buNone/>
            </a:pPr>
            <a:r>
              <a:rPr lang="en-US" dirty="0">
                <a:latin typeface="Verdana" panose="020B0604030504040204" pitchFamily="34" charset="0"/>
                <a:ea typeface="Verdana" panose="020B0604030504040204" pitchFamily="34" charset="0"/>
              </a:rPr>
              <a:t>Bin B = Location 2</a:t>
            </a:r>
          </a:p>
          <a:p>
            <a:pPr marL="0" indent="0">
              <a:buNone/>
            </a:pPr>
            <a:r>
              <a:rPr lang="en-US" dirty="0">
                <a:latin typeface="Verdana" panose="020B0604030504040204" pitchFamily="34" charset="0"/>
                <a:ea typeface="Verdana" panose="020B0604030504040204" pitchFamily="34" charset="0"/>
              </a:rPr>
              <a:t>Bin C = Location 1</a:t>
            </a:r>
          </a:p>
        </p:txBody>
      </p:sp>
      <p:pic>
        <p:nvPicPr>
          <p:cNvPr id="8" name="Picture 7">
            <a:extLst>
              <a:ext uri="{FF2B5EF4-FFF2-40B4-BE49-F238E27FC236}">
                <a16:creationId xmlns:a16="http://schemas.microsoft.com/office/drawing/2014/main" id="{94D7DB96-FF84-CB55-D868-18EDC44CCA08}"/>
              </a:ext>
            </a:extLst>
          </p:cNvPr>
          <p:cNvPicPr>
            <a:picLocks noChangeAspect="1"/>
          </p:cNvPicPr>
          <p:nvPr/>
        </p:nvPicPr>
        <p:blipFill>
          <a:blip r:embed="rId2"/>
          <a:stretch>
            <a:fillRect/>
          </a:stretch>
        </p:blipFill>
        <p:spPr>
          <a:xfrm>
            <a:off x="6818494" y="2139992"/>
            <a:ext cx="1836579" cy="3231160"/>
          </a:xfrm>
          <a:prstGeom prst="rect">
            <a:avLst/>
          </a:prstGeom>
        </p:spPr>
      </p:pic>
    </p:spTree>
    <p:extLst>
      <p:ext uri="{BB962C8B-B14F-4D97-AF65-F5344CB8AC3E}">
        <p14:creationId xmlns:p14="http://schemas.microsoft.com/office/powerpoint/2010/main" val="27228472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4 - Dimensions of item, bin, and location</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4DCFBDD-6649-9400-F869-49F72F657540}"/>
              </a:ext>
            </a:extLst>
          </p:cNvPr>
          <p:cNvSpPr txBox="1"/>
          <p:nvPr/>
        </p:nvSpPr>
        <p:spPr>
          <a:xfrm>
            <a:off x="1502229" y="2197893"/>
            <a:ext cx="7445826" cy="3477875"/>
          </a:xfrm>
          <a:prstGeom prst="rect">
            <a:avLst/>
          </a:prstGeom>
          <a:noFill/>
        </p:spPr>
        <p:txBody>
          <a:bodyPr wrap="square" rtlCol="0">
            <a:spAutoFit/>
          </a:bodyPr>
          <a:lstStyle/>
          <a:p>
            <a:r>
              <a:rPr lang="en-US" sz="2200" dirty="0">
                <a:latin typeface="Verdana" panose="020B0604030504040204" pitchFamily="34" charset="0"/>
                <a:ea typeface="Verdana" panose="020B0604030504040204" pitchFamily="34" charset="0"/>
              </a:rPr>
              <a:t>Create the second part of your electronic job aid.</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List the Process 2 criteria and steps that you need to fit a bin full of a supply in a location.</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Hint: There will be 5 – 7 steps.</a:t>
            </a:r>
          </a:p>
          <a:p>
            <a:endParaRPr lang="en-US" sz="2200" dirty="0">
              <a:latin typeface="Verdana" panose="020B0604030504040204" pitchFamily="34" charset="0"/>
              <a:ea typeface="Verdana" panose="020B0604030504040204" pitchFamily="34" charset="0"/>
            </a:endParaRP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Click the arrow to begin the next objective.</a:t>
            </a:r>
          </a:p>
          <a:p>
            <a:endParaRPr lang="en-US" sz="2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65566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5 - Removal of an item</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4DCFBDD-6649-9400-F869-49F72F657540}"/>
              </a:ext>
            </a:extLst>
          </p:cNvPr>
          <p:cNvSpPr txBox="1"/>
          <p:nvPr/>
        </p:nvSpPr>
        <p:spPr>
          <a:xfrm>
            <a:off x="1586205" y="2104587"/>
            <a:ext cx="4842588" cy="7201972"/>
          </a:xfrm>
          <a:prstGeom prst="rect">
            <a:avLst/>
          </a:prstGeom>
          <a:noFill/>
        </p:spPr>
        <p:txBody>
          <a:bodyPr wrap="square" rtlCol="0">
            <a:spAutoFit/>
          </a:bodyPr>
          <a:lstStyle/>
          <a:p>
            <a:r>
              <a:rPr lang="en-US" sz="2200" b="1" dirty="0">
                <a:latin typeface="Verdana" panose="020B0604030504040204" pitchFamily="34" charset="0"/>
                <a:ea typeface="Verdana" panose="020B0604030504040204" pitchFamily="34" charset="0"/>
              </a:rPr>
              <a:t>This or That – Fun Thoughts!</a:t>
            </a:r>
          </a:p>
          <a:p>
            <a:endParaRPr lang="en-US" sz="2200" b="1"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Sometimes it is difficult to remove something from a closet.</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Look at the two images together. Think about which on of the pair you like better. </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When done, click the arrow to move to the next page.</a:t>
            </a:r>
          </a:p>
          <a:p>
            <a:endParaRPr lang="en-US" sz="2200" dirty="0">
              <a:latin typeface="Verdana" panose="020B0604030504040204" pitchFamily="34" charset="0"/>
              <a:ea typeface="Verdana" panose="020B0604030504040204" pitchFamily="34" charset="0"/>
            </a:endParaRPr>
          </a:p>
          <a:p>
            <a:endParaRPr lang="en-US" sz="2200" b="1" dirty="0">
              <a:latin typeface="Verdana" panose="020B0604030504040204" pitchFamily="34" charset="0"/>
              <a:ea typeface="Verdana" panose="020B0604030504040204" pitchFamily="34" charset="0"/>
            </a:endParaRPr>
          </a:p>
          <a:p>
            <a:endParaRPr lang="en-US" sz="2200" b="1" dirty="0">
              <a:latin typeface="Verdana" panose="020B0604030504040204" pitchFamily="34" charset="0"/>
              <a:ea typeface="Verdana" panose="020B0604030504040204" pitchFamily="34" charset="0"/>
            </a:endParaRPr>
          </a:p>
          <a:p>
            <a:endParaRPr lang="en-US" sz="2200" b="1" dirty="0">
              <a:latin typeface="Verdana" panose="020B0604030504040204" pitchFamily="34" charset="0"/>
              <a:ea typeface="Verdana" panose="020B0604030504040204" pitchFamily="34" charset="0"/>
            </a:endParaRPr>
          </a:p>
          <a:p>
            <a:endParaRPr lang="en-US" sz="2200" b="1" dirty="0">
              <a:latin typeface="Verdana" panose="020B0604030504040204" pitchFamily="34" charset="0"/>
              <a:ea typeface="Verdana" panose="020B0604030504040204" pitchFamily="34" charset="0"/>
            </a:endParaRPr>
          </a:p>
          <a:p>
            <a:endParaRPr lang="en-US" sz="2200" b="1" dirty="0">
              <a:latin typeface="Verdana" panose="020B0604030504040204" pitchFamily="34" charset="0"/>
              <a:ea typeface="Verdana" panose="020B0604030504040204" pitchFamily="34" charset="0"/>
            </a:endParaRPr>
          </a:p>
          <a:p>
            <a:endParaRPr lang="en-US" sz="2200" b="1" dirty="0">
              <a:latin typeface="Verdana" panose="020B0604030504040204" pitchFamily="34" charset="0"/>
              <a:ea typeface="Verdana" panose="020B0604030504040204" pitchFamily="34" charset="0"/>
            </a:endParaRPr>
          </a:p>
          <a:p>
            <a:endParaRPr lang="en-US" sz="2200" b="1" dirty="0">
              <a:latin typeface="Verdana" panose="020B0604030504040204" pitchFamily="34" charset="0"/>
              <a:ea typeface="Verdana" panose="020B0604030504040204" pitchFamily="34" charset="0"/>
            </a:endParaRPr>
          </a:p>
          <a:p>
            <a:endParaRPr lang="en-US" sz="2200" b="1" dirty="0">
              <a:latin typeface="Verdana" panose="020B0604030504040204" pitchFamily="34" charset="0"/>
              <a:ea typeface="Verdana" panose="020B0604030504040204" pitchFamily="34" charset="0"/>
            </a:endParaRPr>
          </a:p>
          <a:p>
            <a:endParaRPr lang="en-US" sz="2200" b="1" dirty="0">
              <a:latin typeface="Verdana" panose="020B0604030504040204" pitchFamily="34" charset="0"/>
              <a:ea typeface="Verdana" panose="020B0604030504040204" pitchFamily="34" charset="0"/>
            </a:endParaRPr>
          </a:p>
        </p:txBody>
      </p:sp>
      <p:pic>
        <p:nvPicPr>
          <p:cNvPr id="10" name="Picture 9">
            <a:extLst>
              <a:ext uri="{FF2B5EF4-FFF2-40B4-BE49-F238E27FC236}">
                <a16:creationId xmlns:a16="http://schemas.microsoft.com/office/drawing/2014/main" id="{E5DD3E20-9F6D-834A-D5F0-94515B19107C}"/>
              </a:ext>
            </a:extLst>
          </p:cNvPr>
          <p:cNvPicPr>
            <a:picLocks noChangeAspect="1"/>
          </p:cNvPicPr>
          <p:nvPr/>
        </p:nvPicPr>
        <p:blipFill>
          <a:blip r:embed="rId2"/>
          <a:stretch>
            <a:fillRect/>
          </a:stretch>
        </p:blipFill>
        <p:spPr>
          <a:xfrm>
            <a:off x="7861797" y="2197893"/>
            <a:ext cx="3193057" cy="3574090"/>
          </a:xfrm>
          <a:prstGeom prst="rect">
            <a:avLst/>
          </a:prstGeom>
        </p:spPr>
      </p:pic>
    </p:spTree>
    <p:extLst>
      <p:ext uri="{BB962C8B-B14F-4D97-AF65-F5344CB8AC3E}">
        <p14:creationId xmlns:p14="http://schemas.microsoft.com/office/powerpoint/2010/main" val="25305122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5 - Removal of an item</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4DCFBDD-6649-9400-F869-49F72F657540}"/>
              </a:ext>
            </a:extLst>
          </p:cNvPr>
          <p:cNvSpPr txBox="1"/>
          <p:nvPr/>
        </p:nvSpPr>
        <p:spPr>
          <a:xfrm>
            <a:off x="1586205" y="2104587"/>
            <a:ext cx="6456783" cy="3785652"/>
          </a:xfrm>
          <a:prstGeom prst="rect">
            <a:avLst/>
          </a:prstGeom>
          <a:noFill/>
        </p:spPr>
        <p:txBody>
          <a:bodyPr wrap="square" rtlCol="0">
            <a:spAutoFit/>
          </a:bodyPr>
          <a:lstStyle/>
          <a:p>
            <a:r>
              <a:rPr lang="en-US" sz="2600" b="1" dirty="0">
                <a:latin typeface="Verdana" panose="020B0604030504040204" pitchFamily="34" charset="0"/>
                <a:ea typeface="Verdana" panose="020B0604030504040204" pitchFamily="34" charset="0"/>
              </a:rPr>
              <a:t>Objective:</a:t>
            </a:r>
          </a:p>
          <a:p>
            <a:r>
              <a:rPr lang="en-US" sz="2600" dirty="0">
                <a:solidFill>
                  <a:srgbClr val="222222"/>
                </a:solidFill>
                <a:effectLst/>
                <a:latin typeface="Verdana" panose="020B0604030504040204" pitchFamily="34" charset="0"/>
                <a:ea typeface="Verdana" panose="020B0604030504040204" pitchFamily="34" charset="0"/>
              </a:rPr>
              <a:t>Inventory Specialists will be able to select one low-use item to remove from the supply room and replace it with the new item 100% of the time.</a:t>
            </a:r>
            <a:r>
              <a:rPr lang="en-US" sz="2600" dirty="0">
                <a:latin typeface="Verdana" panose="020B0604030504040204" pitchFamily="34" charset="0"/>
                <a:ea typeface="Verdana" panose="020B0604030504040204" pitchFamily="34" charset="0"/>
              </a:rPr>
              <a:t> </a:t>
            </a:r>
            <a:endParaRPr lang="en-US" sz="2600" b="1" dirty="0">
              <a:latin typeface="Verdana" panose="020B0604030504040204" pitchFamily="34" charset="0"/>
              <a:ea typeface="Verdana" panose="020B0604030504040204" pitchFamily="34" charset="0"/>
            </a:endParaRPr>
          </a:p>
          <a:p>
            <a:endParaRPr lang="en-US" sz="2200" b="1" dirty="0">
              <a:latin typeface="Verdana" panose="020B0604030504040204" pitchFamily="34" charset="0"/>
              <a:ea typeface="Verdana" panose="020B0604030504040204" pitchFamily="34" charset="0"/>
            </a:endParaRPr>
          </a:p>
          <a:p>
            <a:endParaRPr lang="en-US" sz="2200" b="1" dirty="0">
              <a:latin typeface="Verdana" panose="020B0604030504040204" pitchFamily="34" charset="0"/>
              <a:ea typeface="Verdana" panose="020B0604030504040204" pitchFamily="34" charset="0"/>
            </a:endParaRPr>
          </a:p>
          <a:p>
            <a:endParaRPr lang="en-US" sz="2200" b="1"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Click the arrow to move to the next page.</a:t>
            </a:r>
          </a:p>
          <a:p>
            <a:endParaRPr lang="en-US" sz="2200" b="1" dirty="0">
              <a:latin typeface="Verdana" panose="020B0604030504040204" pitchFamily="34" charset="0"/>
              <a:ea typeface="Verdana" panose="020B0604030504040204" pitchFamily="34" charset="0"/>
            </a:endParaRPr>
          </a:p>
        </p:txBody>
      </p:sp>
      <p:pic>
        <p:nvPicPr>
          <p:cNvPr id="7" name="Picture 6">
            <a:extLst>
              <a:ext uri="{FF2B5EF4-FFF2-40B4-BE49-F238E27FC236}">
                <a16:creationId xmlns:a16="http://schemas.microsoft.com/office/drawing/2014/main" id="{5C865BB1-748A-492B-4264-444B01840586}"/>
              </a:ext>
            </a:extLst>
          </p:cNvPr>
          <p:cNvPicPr>
            <a:picLocks noChangeAspect="1"/>
          </p:cNvPicPr>
          <p:nvPr/>
        </p:nvPicPr>
        <p:blipFill>
          <a:blip r:embed="rId2"/>
          <a:stretch>
            <a:fillRect/>
          </a:stretch>
        </p:blipFill>
        <p:spPr>
          <a:xfrm flipH="1">
            <a:off x="8586374" y="2103057"/>
            <a:ext cx="2468480" cy="2950029"/>
          </a:xfrm>
          <a:prstGeom prst="rect">
            <a:avLst/>
          </a:prstGeom>
        </p:spPr>
      </p:pic>
    </p:spTree>
    <p:extLst>
      <p:ext uri="{BB962C8B-B14F-4D97-AF65-F5344CB8AC3E}">
        <p14:creationId xmlns:p14="http://schemas.microsoft.com/office/powerpoint/2010/main" val="10052351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rPr>
              <a:t>Section 5 - Removal of an item</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4DCFBDD-6649-9400-F869-49F72F657540}"/>
              </a:ext>
            </a:extLst>
          </p:cNvPr>
          <p:cNvSpPr txBox="1"/>
          <p:nvPr/>
        </p:nvSpPr>
        <p:spPr>
          <a:xfrm>
            <a:off x="1451579" y="1984558"/>
            <a:ext cx="6165080" cy="4154984"/>
          </a:xfrm>
          <a:prstGeom prst="rect">
            <a:avLst/>
          </a:prstGeom>
          <a:noFill/>
        </p:spPr>
        <p:txBody>
          <a:bodyPr wrap="square" rtlCol="0">
            <a:spAutoFit/>
          </a:bodyPr>
          <a:lstStyle/>
          <a:p>
            <a:r>
              <a:rPr lang="en-US" sz="2200" dirty="0">
                <a:latin typeface="Verdana" panose="020B0604030504040204" pitchFamily="34" charset="0"/>
                <a:ea typeface="Verdana" panose="020B0604030504040204" pitchFamily="34" charset="0"/>
              </a:rPr>
              <a:t>YIKES!!!!!</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Based on the last section on learning how to determine item volume, bin volume, and location volume, you should notice this supply room shelf has opportunities for improvement!</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At some points, it is necessary to remove an item to provide an organized space.</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Click the arrow to move to the next page.</a:t>
            </a:r>
          </a:p>
        </p:txBody>
      </p:sp>
      <p:pic>
        <p:nvPicPr>
          <p:cNvPr id="8" name="Picture 7">
            <a:extLst>
              <a:ext uri="{FF2B5EF4-FFF2-40B4-BE49-F238E27FC236}">
                <a16:creationId xmlns:a16="http://schemas.microsoft.com/office/drawing/2014/main" id="{E65AF577-A793-8C4B-2A49-B26E891F9F09}"/>
              </a:ext>
            </a:extLst>
          </p:cNvPr>
          <p:cNvPicPr>
            <a:picLocks noChangeAspect="1"/>
          </p:cNvPicPr>
          <p:nvPr/>
        </p:nvPicPr>
        <p:blipFill>
          <a:blip r:embed="rId2"/>
          <a:stretch>
            <a:fillRect/>
          </a:stretch>
        </p:blipFill>
        <p:spPr>
          <a:xfrm>
            <a:off x="7810301" y="3030259"/>
            <a:ext cx="3244553" cy="2197923"/>
          </a:xfrm>
          <a:prstGeom prst="rect">
            <a:avLst/>
          </a:prstGeom>
        </p:spPr>
      </p:pic>
    </p:spTree>
    <p:extLst>
      <p:ext uri="{BB962C8B-B14F-4D97-AF65-F5344CB8AC3E}">
        <p14:creationId xmlns:p14="http://schemas.microsoft.com/office/powerpoint/2010/main" val="36722085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5 - Removal of an item</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4DCFBDD-6649-9400-F869-49F72F657540}"/>
              </a:ext>
            </a:extLst>
          </p:cNvPr>
          <p:cNvSpPr txBox="1"/>
          <p:nvPr/>
        </p:nvSpPr>
        <p:spPr>
          <a:xfrm>
            <a:off x="1451579" y="1944285"/>
            <a:ext cx="6165080" cy="4154984"/>
          </a:xfrm>
          <a:prstGeom prst="rect">
            <a:avLst/>
          </a:prstGeom>
          <a:noFill/>
        </p:spPr>
        <p:txBody>
          <a:bodyPr wrap="square" rtlCol="0">
            <a:spAutoFit/>
          </a:bodyPr>
          <a:lstStyle/>
          <a:p>
            <a:r>
              <a:rPr lang="en-US" sz="2200" dirty="0">
                <a:latin typeface="Verdana" panose="020B0604030504040204" pitchFamily="34" charset="0"/>
                <a:ea typeface="Verdana" panose="020B0604030504040204" pitchFamily="34" charset="0"/>
              </a:rPr>
              <a:t>The WMS is the warehouse management system providing the virtual location of items. It keeps track of how often inventory is replenished.</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To find space for the new syringes, one item needs removed. To select the item to remove, determine which item has the lowest use and a similar weight. </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Click the arrow to move to the next page.</a:t>
            </a:r>
          </a:p>
          <a:p>
            <a:endParaRPr lang="en-US" sz="2200" dirty="0">
              <a:latin typeface="Verdana" panose="020B0604030504040204" pitchFamily="34" charset="0"/>
              <a:ea typeface="Verdana" panose="020B0604030504040204" pitchFamily="34" charset="0"/>
            </a:endParaRPr>
          </a:p>
        </p:txBody>
      </p:sp>
      <p:pic>
        <p:nvPicPr>
          <p:cNvPr id="9" name="Picture 8">
            <a:extLst>
              <a:ext uri="{FF2B5EF4-FFF2-40B4-BE49-F238E27FC236}">
                <a16:creationId xmlns:a16="http://schemas.microsoft.com/office/drawing/2014/main" id="{EEFB810B-6AD8-A203-A348-485B5D78FECC}"/>
              </a:ext>
            </a:extLst>
          </p:cNvPr>
          <p:cNvPicPr>
            <a:picLocks noChangeAspect="1"/>
          </p:cNvPicPr>
          <p:nvPr/>
        </p:nvPicPr>
        <p:blipFill>
          <a:blip r:embed="rId2"/>
          <a:stretch>
            <a:fillRect/>
          </a:stretch>
        </p:blipFill>
        <p:spPr>
          <a:xfrm>
            <a:off x="7893696" y="2265418"/>
            <a:ext cx="3059365" cy="3232799"/>
          </a:xfrm>
          <a:prstGeom prst="rect">
            <a:avLst/>
          </a:prstGeom>
        </p:spPr>
      </p:pic>
    </p:spTree>
    <p:extLst>
      <p:ext uri="{BB962C8B-B14F-4D97-AF65-F5344CB8AC3E}">
        <p14:creationId xmlns:p14="http://schemas.microsoft.com/office/powerpoint/2010/main" val="197628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5 - Removal of an item</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4DCFBDD-6649-9400-F869-49F72F657540}"/>
              </a:ext>
            </a:extLst>
          </p:cNvPr>
          <p:cNvSpPr txBox="1"/>
          <p:nvPr/>
        </p:nvSpPr>
        <p:spPr>
          <a:xfrm>
            <a:off x="1265811" y="1925624"/>
            <a:ext cx="7682244" cy="4493538"/>
          </a:xfrm>
          <a:prstGeom prst="rect">
            <a:avLst/>
          </a:prstGeom>
          <a:noFill/>
        </p:spPr>
        <p:txBody>
          <a:bodyPr wrap="square" rtlCol="0">
            <a:spAutoFit/>
          </a:bodyPr>
          <a:lstStyle/>
          <a:p>
            <a:r>
              <a:rPr lang="en-US" sz="2200" dirty="0">
                <a:latin typeface="Verdana" panose="020B0604030504040204" pitchFamily="34" charset="0"/>
                <a:ea typeface="Verdana" panose="020B0604030504040204" pitchFamily="34" charset="0"/>
              </a:rPr>
              <a:t>Review information in the WMS for 5”x 8” band aids.</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Location number: E53 on the top shelf.</a:t>
            </a:r>
          </a:p>
          <a:p>
            <a:r>
              <a:rPr lang="en-US" sz="2200" dirty="0">
                <a:latin typeface="Verdana" panose="020B0604030504040204" pitchFamily="34" charset="0"/>
                <a:ea typeface="Verdana" panose="020B0604030504040204" pitchFamily="34" charset="0"/>
              </a:rPr>
              <a:t>Item Number: 174982</a:t>
            </a:r>
          </a:p>
          <a:p>
            <a:r>
              <a:rPr lang="en-US" sz="2200" dirty="0">
                <a:latin typeface="Verdana" panose="020B0604030504040204" pitchFamily="34" charset="0"/>
                <a:ea typeface="Verdana" panose="020B0604030504040204" pitchFamily="34" charset="0"/>
              </a:rPr>
              <a:t>Weekly Use: 10 </a:t>
            </a:r>
          </a:p>
          <a:p>
            <a:r>
              <a:rPr lang="en-US" sz="2200" dirty="0">
                <a:latin typeface="Verdana" panose="020B0604030504040204" pitchFamily="34" charset="0"/>
                <a:ea typeface="Verdana" panose="020B0604030504040204" pitchFamily="34" charset="0"/>
              </a:rPr>
              <a:t>One month use: 45</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One bin holds 600 of this item. This is a low use item. With a similar weight as the syringes, this switch meets ergonomic consideration.</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Click the arrow to move to the next page.</a:t>
            </a:r>
          </a:p>
          <a:p>
            <a:endParaRPr lang="en-US" sz="2200" dirty="0">
              <a:latin typeface="Verdana" panose="020B0604030504040204" pitchFamily="34" charset="0"/>
              <a:ea typeface="Verdana" panose="020B0604030504040204" pitchFamily="34" charset="0"/>
            </a:endParaRPr>
          </a:p>
        </p:txBody>
      </p:sp>
      <p:pic>
        <p:nvPicPr>
          <p:cNvPr id="9" name="Picture 8">
            <a:extLst>
              <a:ext uri="{FF2B5EF4-FFF2-40B4-BE49-F238E27FC236}">
                <a16:creationId xmlns:a16="http://schemas.microsoft.com/office/drawing/2014/main" id="{EEFB810B-6AD8-A203-A348-485B5D78FECC}"/>
              </a:ext>
            </a:extLst>
          </p:cNvPr>
          <p:cNvPicPr>
            <a:picLocks noChangeAspect="1"/>
          </p:cNvPicPr>
          <p:nvPr/>
        </p:nvPicPr>
        <p:blipFill>
          <a:blip r:embed="rId2"/>
          <a:stretch>
            <a:fillRect/>
          </a:stretch>
        </p:blipFill>
        <p:spPr>
          <a:xfrm>
            <a:off x="8827272" y="2161370"/>
            <a:ext cx="3059365" cy="3232799"/>
          </a:xfrm>
          <a:prstGeom prst="rect">
            <a:avLst/>
          </a:prstGeom>
        </p:spPr>
      </p:pic>
      <p:sp>
        <p:nvSpPr>
          <p:cNvPr id="7" name="Rectangle 6">
            <a:extLst>
              <a:ext uri="{FF2B5EF4-FFF2-40B4-BE49-F238E27FC236}">
                <a16:creationId xmlns:a16="http://schemas.microsoft.com/office/drawing/2014/main" id="{69A11420-4DB7-2226-D47A-6A6EA297D570}"/>
              </a:ext>
            </a:extLst>
          </p:cNvPr>
          <p:cNvSpPr/>
          <p:nvPr/>
        </p:nvSpPr>
        <p:spPr>
          <a:xfrm>
            <a:off x="10011464" y="3245955"/>
            <a:ext cx="811764" cy="3660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31969208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5 - Removal of an item</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4DCFBDD-6649-9400-F869-49F72F657540}"/>
              </a:ext>
            </a:extLst>
          </p:cNvPr>
          <p:cNvSpPr txBox="1"/>
          <p:nvPr/>
        </p:nvSpPr>
        <p:spPr>
          <a:xfrm>
            <a:off x="1451578" y="1944285"/>
            <a:ext cx="6694045" cy="4154984"/>
          </a:xfrm>
          <a:prstGeom prst="rect">
            <a:avLst/>
          </a:prstGeom>
          <a:noFill/>
        </p:spPr>
        <p:txBody>
          <a:bodyPr wrap="square" rtlCol="0">
            <a:spAutoFit/>
          </a:bodyPr>
          <a:lstStyle/>
          <a:p>
            <a:r>
              <a:rPr lang="en-US" sz="2200" dirty="0">
                <a:latin typeface="Verdana" panose="020B0604030504040204" pitchFamily="34" charset="0"/>
                <a:ea typeface="Verdana" panose="020B0604030504040204" pitchFamily="34" charset="0"/>
              </a:rPr>
              <a:t>Review the two items. Identify which one is high use and which one is low use.</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Item 1: 45 gauze pads in one bin. 30 used per month.</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Item 2: 5 chest tubes in one bin. 15 used per month.</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Click the arrow to move to the next page to check your answer.</a:t>
            </a:r>
          </a:p>
          <a:p>
            <a:endParaRPr lang="en-US" sz="2200" dirty="0">
              <a:latin typeface="Verdana" panose="020B0604030504040204" pitchFamily="34" charset="0"/>
              <a:ea typeface="Verdana" panose="020B0604030504040204" pitchFamily="34" charset="0"/>
            </a:endParaRPr>
          </a:p>
        </p:txBody>
      </p:sp>
      <p:pic>
        <p:nvPicPr>
          <p:cNvPr id="9" name="Picture 8">
            <a:extLst>
              <a:ext uri="{FF2B5EF4-FFF2-40B4-BE49-F238E27FC236}">
                <a16:creationId xmlns:a16="http://schemas.microsoft.com/office/drawing/2014/main" id="{EEFB810B-6AD8-A203-A348-485B5D78FECC}"/>
              </a:ext>
            </a:extLst>
          </p:cNvPr>
          <p:cNvPicPr>
            <a:picLocks noChangeAspect="1"/>
          </p:cNvPicPr>
          <p:nvPr/>
        </p:nvPicPr>
        <p:blipFill>
          <a:blip r:embed="rId2"/>
          <a:stretch>
            <a:fillRect/>
          </a:stretch>
        </p:blipFill>
        <p:spPr>
          <a:xfrm>
            <a:off x="8453650" y="2189361"/>
            <a:ext cx="3059365" cy="3232799"/>
          </a:xfrm>
          <a:prstGeom prst="rect">
            <a:avLst/>
          </a:prstGeom>
        </p:spPr>
      </p:pic>
      <p:sp>
        <p:nvSpPr>
          <p:cNvPr id="7" name="Rectangle 6">
            <a:extLst>
              <a:ext uri="{FF2B5EF4-FFF2-40B4-BE49-F238E27FC236}">
                <a16:creationId xmlns:a16="http://schemas.microsoft.com/office/drawing/2014/main" id="{69A11420-4DB7-2226-D47A-6A6EA297D570}"/>
              </a:ext>
            </a:extLst>
          </p:cNvPr>
          <p:cNvSpPr/>
          <p:nvPr/>
        </p:nvSpPr>
        <p:spPr>
          <a:xfrm>
            <a:off x="9666514" y="3328659"/>
            <a:ext cx="811764" cy="3545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35023553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5 - Removal of an item</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4DCFBDD-6649-9400-F869-49F72F657540}"/>
              </a:ext>
            </a:extLst>
          </p:cNvPr>
          <p:cNvSpPr txBox="1"/>
          <p:nvPr/>
        </p:nvSpPr>
        <p:spPr>
          <a:xfrm>
            <a:off x="1451578" y="1944285"/>
            <a:ext cx="9603275" cy="3477875"/>
          </a:xfrm>
          <a:prstGeom prst="rect">
            <a:avLst/>
          </a:prstGeom>
          <a:noFill/>
        </p:spPr>
        <p:txBody>
          <a:bodyPr wrap="square" rtlCol="0">
            <a:spAutoFit/>
          </a:bodyPr>
          <a:lstStyle/>
          <a:p>
            <a:r>
              <a:rPr lang="en-US" sz="2200" dirty="0">
                <a:latin typeface="Verdana" panose="020B0604030504040204" pitchFamily="34" charset="0"/>
                <a:ea typeface="Verdana" panose="020B0604030504040204" pitchFamily="34" charset="0"/>
              </a:rPr>
              <a:t>Although there are more gauze pads used in one month, the percentage use is less than that of the percentage use of the chest tubes.</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Item 1: 45 gauze pads in one bin. 30 used per month = 67%</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Item 2: 5 chest tubes in one bin. 15 used per month = 300%.</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To test yourself, click the arrow to move to the next page.</a:t>
            </a:r>
          </a:p>
          <a:p>
            <a:endParaRPr lang="en-US" sz="2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3701196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5 - Removal of an item</a:t>
            </a:r>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4DCFBDD-6649-9400-F869-49F72F657540}"/>
              </a:ext>
            </a:extLst>
          </p:cNvPr>
          <p:cNvSpPr txBox="1"/>
          <p:nvPr/>
        </p:nvSpPr>
        <p:spPr>
          <a:xfrm>
            <a:off x="1451578" y="1944285"/>
            <a:ext cx="9603275" cy="3139321"/>
          </a:xfrm>
          <a:prstGeom prst="rect">
            <a:avLst/>
          </a:prstGeom>
          <a:noFill/>
        </p:spPr>
        <p:txBody>
          <a:bodyPr wrap="square" rtlCol="0">
            <a:spAutoFit/>
          </a:bodyPr>
          <a:lstStyle/>
          <a:p>
            <a:r>
              <a:rPr lang="en-US" sz="2200" dirty="0">
                <a:latin typeface="Verdana" panose="020B0604030504040204" pitchFamily="34" charset="0"/>
                <a:ea typeface="Verdana" panose="020B0604030504040204" pitchFamily="34" charset="0"/>
              </a:rPr>
              <a:t>Test your knowledge!</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Item 1: 15 gauze pads in one bin. 45 used per month.</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Item 2: 8 rolls of IV tape in on bin. 15 used per month.</a:t>
            </a:r>
          </a:p>
          <a:p>
            <a:endParaRPr lang="en-US" sz="2200" dirty="0">
              <a:latin typeface="Verdana" panose="020B0604030504040204" pitchFamily="34" charset="0"/>
              <a:ea typeface="Verdana" panose="020B0604030504040204" pitchFamily="34" charset="0"/>
            </a:endParaRPr>
          </a:p>
          <a:p>
            <a:r>
              <a:rPr lang="en-US" sz="2200" dirty="0">
                <a:latin typeface="Verdana" panose="020B0604030504040204" pitchFamily="34" charset="0"/>
                <a:ea typeface="Verdana" panose="020B0604030504040204" pitchFamily="34" charset="0"/>
              </a:rPr>
              <a:t>Which one has higher percentage of use?</a:t>
            </a:r>
          </a:p>
          <a:p>
            <a:endParaRPr lang="en-US" sz="2200" dirty="0">
              <a:latin typeface="Verdana" panose="020B0604030504040204" pitchFamily="34" charset="0"/>
              <a:ea typeface="Verdana" panose="020B0604030504040204" pitchFamily="34" charset="0"/>
            </a:endParaRPr>
          </a:p>
          <a:p>
            <a:endParaRPr lang="en-US" sz="2200" dirty="0">
              <a:latin typeface="Verdana" panose="020B0604030504040204" pitchFamily="34" charset="0"/>
              <a:ea typeface="Verdana" panose="020B0604030504040204" pitchFamily="34" charset="0"/>
            </a:endParaRPr>
          </a:p>
        </p:txBody>
      </p:sp>
      <p:sp>
        <p:nvSpPr>
          <p:cNvPr id="7" name="Action Button: Blank 6">
            <a:hlinkClick r:id="rId2" action="ppaction://hlinksldjump" highlightClick="1"/>
            <a:extLst>
              <a:ext uri="{FF2B5EF4-FFF2-40B4-BE49-F238E27FC236}">
                <a16:creationId xmlns:a16="http://schemas.microsoft.com/office/drawing/2014/main" id="{BD21AA1E-2D5B-9ECA-90D6-C5EECACDA578}"/>
              </a:ext>
            </a:extLst>
          </p:cNvPr>
          <p:cNvSpPr/>
          <p:nvPr/>
        </p:nvSpPr>
        <p:spPr>
          <a:xfrm>
            <a:off x="2931736" y="4544008"/>
            <a:ext cx="2183363" cy="54117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Item 1</a:t>
            </a:r>
          </a:p>
        </p:txBody>
      </p:sp>
      <p:sp>
        <p:nvSpPr>
          <p:cNvPr id="9" name="Action Button: Blank 8">
            <a:hlinkClick r:id="rId3" action="ppaction://hlinksldjump" highlightClick="1"/>
            <a:extLst>
              <a:ext uri="{FF2B5EF4-FFF2-40B4-BE49-F238E27FC236}">
                <a16:creationId xmlns:a16="http://schemas.microsoft.com/office/drawing/2014/main" id="{77B93C8B-253B-9EBA-86A8-C1A51EBF39A0}"/>
              </a:ext>
            </a:extLst>
          </p:cNvPr>
          <p:cNvSpPr/>
          <p:nvPr/>
        </p:nvSpPr>
        <p:spPr>
          <a:xfrm>
            <a:off x="5831633" y="4544008"/>
            <a:ext cx="2127377" cy="53959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Item 2</a:t>
            </a:r>
          </a:p>
        </p:txBody>
      </p:sp>
      <p:sp>
        <p:nvSpPr>
          <p:cNvPr id="4" name="Action Button: Blank 3">
            <a:hlinkClick r:id="rId4" action="ppaction://hlinksldjump" highlightClick="1"/>
            <a:extLst>
              <a:ext uri="{FF2B5EF4-FFF2-40B4-BE49-F238E27FC236}">
                <a16:creationId xmlns:a16="http://schemas.microsoft.com/office/drawing/2014/main" id="{529C26AC-BBC9-002B-37A8-E32FFB839AA2}"/>
              </a:ext>
            </a:extLst>
          </p:cNvPr>
          <p:cNvSpPr/>
          <p:nvPr/>
        </p:nvSpPr>
        <p:spPr>
          <a:xfrm>
            <a:off x="8873412" y="4544008"/>
            <a:ext cx="2556588" cy="53959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Click to Proceed</a:t>
            </a:r>
          </a:p>
        </p:txBody>
      </p:sp>
    </p:spTree>
    <p:extLst>
      <p:ext uri="{BB962C8B-B14F-4D97-AF65-F5344CB8AC3E}">
        <p14:creationId xmlns:p14="http://schemas.microsoft.com/office/powerpoint/2010/main" val="19749185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5 - Removal of an item</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p:txBody>
          <a:bodyPr>
            <a:normAutofit/>
          </a:bodyPr>
          <a:lstStyle/>
          <a:p>
            <a:pPr marL="0" indent="0" algn="ctr">
              <a:buNone/>
            </a:pPr>
            <a:r>
              <a:rPr lang="en-US" sz="4500" dirty="0">
                <a:latin typeface="Verdana" panose="020B0604030504040204" pitchFamily="34" charset="0"/>
                <a:ea typeface="Verdana" panose="020B0604030504040204" pitchFamily="34" charset="0"/>
              </a:rPr>
              <a:t>Good Job with Calculations!</a:t>
            </a:r>
          </a:p>
        </p:txBody>
      </p:sp>
      <p:sp>
        <p:nvSpPr>
          <p:cNvPr id="4" name="Action Button: Blank 3">
            <a:hlinkClick r:id="rId2" action="ppaction://hlinksldjump" highlightClick="1"/>
            <a:extLst>
              <a:ext uri="{FF2B5EF4-FFF2-40B4-BE49-F238E27FC236}">
                <a16:creationId xmlns:a16="http://schemas.microsoft.com/office/drawing/2014/main" id="{9A384387-48DE-FCD8-4D76-122E5ADF0D45}"/>
              </a:ext>
            </a:extLst>
          </p:cNvPr>
          <p:cNvSpPr/>
          <p:nvPr/>
        </p:nvSpPr>
        <p:spPr>
          <a:xfrm>
            <a:off x="3937518" y="3945171"/>
            <a:ext cx="3582955" cy="718457"/>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Click to Return</a:t>
            </a:r>
          </a:p>
        </p:txBody>
      </p:sp>
    </p:spTree>
    <p:extLst>
      <p:ext uri="{BB962C8B-B14F-4D97-AF65-F5344CB8AC3E}">
        <p14:creationId xmlns:p14="http://schemas.microsoft.com/office/powerpoint/2010/main" val="15765432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5 - Removal of an </a:t>
            </a:r>
            <a:r>
              <a:rPr lang="en-US" dirty="0" err="1">
                <a:latin typeface="Verdana" panose="020B0604030504040204" pitchFamily="34" charset="0"/>
                <a:ea typeface="Verdana" panose="020B0604030504040204" pitchFamily="34" charset="0"/>
              </a:rPr>
              <a:t>ITem</a:t>
            </a:r>
            <a:endParaRPr lang="en-US" dirty="0">
              <a:latin typeface="Verdana" panose="020B0604030504040204" pitchFamily="34" charset="0"/>
              <a:ea typeface="Verdana" panose="020B0604030504040204" pitchFamily="34" charset="0"/>
            </a:endParaRP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p:txBody>
          <a:bodyPr>
            <a:normAutofit/>
          </a:bodyPr>
          <a:lstStyle/>
          <a:p>
            <a:pPr marL="0" indent="0" algn="ctr">
              <a:buNone/>
            </a:pPr>
            <a:r>
              <a:rPr lang="en-US" sz="4500" dirty="0">
                <a:latin typeface="Verdana" panose="020B0604030504040204" pitchFamily="34" charset="0"/>
                <a:ea typeface="Verdana" panose="020B0604030504040204" pitchFamily="34" charset="0"/>
              </a:rPr>
              <a:t>Review your calculations and compare percentages.</a:t>
            </a:r>
          </a:p>
        </p:txBody>
      </p:sp>
      <p:sp>
        <p:nvSpPr>
          <p:cNvPr id="3" name="Action Button: Blank 2">
            <a:hlinkClick r:id="rId2" action="ppaction://hlinksldjump" highlightClick="1"/>
            <a:extLst>
              <a:ext uri="{FF2B5EF4-FFF2-40B4-BE49-F238E27FC236}">
                <a16:creationId xmlns:a16="http://schemas.microsoft.com/office/drawing/2014/main" id="{634E009D-3890-0CBB-B93F-97CE29B6529B}"/>
              </a:ext>
            </a:extLst>
          </p:cNvPr>
          <p:cNvSpPr/>
          <p:nvPr/>
        </p:nvSpPr>
        <p:spPr>
          <a:xfrm>
            <a:off x="4245429" y="4516016"/>
            <a:ext cx="3321698" cy="793102"/>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Try Again</a:t>
            </a:r>
          </a:p>
        </p:txBody>
      </p:sp>
    </p:spTree>
    <p:extLst>
      <p:ext uri="{BB962C8B-B14F-4D97-AF65-F5344CB8AC3E}">
        <p14:creationId xmlns:p14="http://schemas.microsoft.com/office/powerpoint/2010/main" val="17857443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5 - Removal of an item</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6">
            <a:extLst>
              <a:ext uri="{FF2B5EF4-FFF2-40B4-BE49-F238E27FC236}">
                <a16:creationId xmlns:a16="http://schemas.microsoft.com/office/drawing/2014/main" id="{41543B8D-94F6-6038-463D-C3F1A1BDAB69}"/>
              </a:ext>
            </a:extLst>
          </p:cNvPr>
          <p:cNvGraphicFramePr>
            <a:graphicFrameLocks noGrp="1"/>
          </p:cNvGraphicFramePr>
          <p:nvPr>
            <p:ph idx="1"/>
            <p:extLst>
              <p:ext uri="{D42A27DB-BD31-4B8C-83A1-F6EECF244321}">
                <p14:modId xmlns:p14="http://schemas.microsoft.com/office/powerpoint/2010/main" val="1011693256"/>
              </p:ext>
            </p:extLst>
          </p:nvPr>
        </p:nvGraphicFramePr>
        <p:xfrm>
          <a:off x="1026764" y="3797081"/>
          <a:ext cx="10627567" cy="1483360"/>
        </p:xfrm>
        <a:graphic>
          <a:graphicData uri="http://schemas.openxmlformats.org/drawingml/2006/table">
            <a:tbl>
              <a:tblPr firstRow="1" bandRow="1">
                <a:tableStyleId>{5C22544A-7EE6-4342-B048-85BDC9FD1C3A}</a:tableStyleId>
              </a:tblPr>
              <a:tblGrid>
                <a:gridCol w="5019870">
                  <a:extLst>
                    <a:ext uri="{9D8B030D-6E8A-4147-A177-3AD203B41FA5}">
                      <a16:colId xmlns:a16="http://schemas.microsoft.com/office/drawing/2014/main" val="4262347739"/>
                    </a:ext>
                  </a:extLst>
                </a:gridCol>
                <a:gridCol w="625151">
                  <a:extLst>
                    <a:ext uri="{9D8B030D-6E8A-4147-A177-3AD203B41FA5}">
                      <a16:colId xmlns:a16="http://schemas.microsoft.com/office/drawing/2014/main" val="732088714"/>
                    </a:ext>
                  </a:extLst>
                </a:gridCol>
                <a:gridCol w="4982546">
                  <a:extLst>
                    <a:ext uri="{9D8B030D-6E8A-4147-A177-3AD203B41FA5}">
                      <a16:colId xmlns:a16="http://schemas.microsoft.com/office/drawing/2014/main" val="3813055822"/>
                    </a:ext>
                  </a:extLst>
                </a:gridCol>
              </a:tblGrid>
              <a:tr h="370840">
                <a:tc>
                  <a:txBody>
                    <a:bodyPr/>
                    <a:lstStyle/>
                    <a:p>
                      <a:pPr algn="ctr"/>
                      <a:r>
                        <a:rPr lang="en-US" dirty="0">
                          <a:latin typeface="Verdana" panose="020B0604030504040204" pitchFamily="34" charset="0"/>
                          <a:ea typeface="Verdana" panose="020B0604030504040204" pitchFamily="34" charset="0"/>
                        </a:rPr>
                        <a:t>This</a:t>
                      </a:r>
                    </a:p>
                  </a:txBody>
                  <a:tcPr/>
                </a:tc>
                <a:tc>
                  <a:txBody>
                    <a:bodyPr/>
                    <a:lstStyle/>
                    <a:p>
                      <a:pPr algn="ctr"/>
                      <a:r>
                        <a:rPr lang="en-US" dirty="0">
                          <a:latin typeface="Verdana" panose="020B0604030504040204" pitchFamily="34" charset="0"/>
                          <a:ea typeface="Verdana" panose="020B0604030504040204" pitchFamily="34" charset="0"/>
                        </a:rPr>
                        <a:t>Or </a:t>
                      </a:r>
                    </a:p>
                  </a:txBody>
                  <a:tcPr/>
                </a:tc>
                <a:tc>
                  <a:txBody>
                    <a:bodyPr/>
                    <a:lstStyle/>
                    <a:p>
                      <a:pPr algn="ctr"/>
                      <a:r>
                        <a:rPr lang="en-US" dirty="0">
                          <a:latin typeface="Verdana" panose="020B0604030504040204" pitchFamily="34" charset="0"/>
                          <a:ea typeface="Verdana" panose="020B0604030504040204" pitchFamily="34" charset="0"/>
                        </a:rPr>
                        <a:t>That</a:t>
                      </a:r>
                    </a:p>
                  </a:txBody>
                  <a:tcPr/>
                </a:tc>
                <a:extLst>
                  <a:ext uri="{0D108BD9-81ED-4DB2-BD59-A6C34878D82A}">
                    <a16:rowId xmlns:a16="http://schemas.microsoft.com/office/drawing/2014/main" val="172786512"/>
                  </a:ext>
                </a:extLst>
              </a:tr>
              <a:tr h="370840">
                <a:tc>
                  <a:txBody>
                    <a:bodyPr/>
                    <a:lstStyle/>
                    <a:p>
                      <a:r>
                        <a:rPr lang="en-US" dirty="0">
                          <a:latin typeface="Verdana" panose="020B0604030504040204" pitchFamily="34" charset="0"/>
                          <a:ea typeface="Verdana" panose="020B0604030504040204" pitchFamily="34" charset="0"/>
                        </a:rPr>
                        <a:t>Item 1 = 50 in Bin, 75 used monthly</a:t>
                      </a:r>
                    </a:p>
                  </a:txBody>
                  <a:tcPr/>
                </a:tc>
                <a:tc>
                  <a:txBody>
                    <a:bodyPr/>
                    <a:lstStyle/>
                    <a:p>
                      <a:r>
                        <a:rPr lang="en-US" dirty="0">
                          <a:latin typeface="Verdana" panose="020B0604030504040204" pitchFamily="34" charset="0"/>
                          <a:ea typeface="Verdana" panose="020B0604030504040204" pitchFamily="34" charset="0"/>
                        </a:rPr>
                        <a:t>OR</a:t>
                      </a:r>
                    </a:p>
                  </a:txBody>
                  <a:tcPr/>
                </a:tc>
                <a:tc>
                  <a:txBody>
                    <a:bodyPr/>
                    <a:lstStyle/>
                    <a:p>
                      <a:r>
                        <a:rPr lang="en-US" dirty="0">
                          <a:latin typeface="Verdana" panose="020B0604030504040204" pitchFamily="34" charset="0"/>
                          <a:ea typeface="Verdana" panose="020B0604030504040204" pitchFamily="34" charset="0"/>
                        </a:rPr>
                        <a:t>Item 2 = 20 in Bin, 15 use monthly</a:t>
                      </a:r>
                    </a:p>
                  </a:txBody>
                  <a:tcPr/>
                </a:tc>
                <a:extLst>
                  <a:ext uri="{0D108BD9-81ED-4DB2-BD59-A6C34878D82A}">
                    <a16:rowId xmlns:a16="http://schemas.microsoft.com/office/drawing/2014/main" val="2334696538"/>
                  </a:ext>
                </a:extLst>
              </a:tr>
              <a:tr h="370840">
                <a:tc>
                  <a:txBody>
                    <a:bodyPr/>
                    <a:lstStyle/>
                    <a:p>
                      <a:r>
                        <a:rPr lang="en-US" dirty="0">
                          <a:latin typeface="Verdana" panose="020B0604030504040204" pitchFamily="34" charset="0"/>
                          <a:ea typeface="Verdana" panose="020B0604030504040204" pitchFamily="34" charset="0"/>
                        </a:rPr>
                        <a:t>Item 3 = 55 in Bin, 30 used monthly</a:t>
                      </a:r>
                    </a:p>
                  </a:txBody>
                  <a:tcPr/>
                </a:tc>
                <a:tc>
                  <a:txBody>
                    <a:bodyPr/>
                    <a:lstStyle/>
                    <a:p>
                      <a:r>
                        <a:rPr lang="en-US" dirty="0">
                          <a:latin typeface="Verdana" panose="020B0604030504040204" pitchFamily="34" charset="0"/>
                          <a:ea typeface="Verdana" panose="020B0604030504040204" pitchFamily="34" charset="0"/>
                        </a:rPr>
                        <a:t>OR</a:t>
                      </a:r>
                    </a:p>
                  </a:txBody>
                  <a:tcPr/>
                </a:tc>
                <a:tc>
                  <a:txBody>
                    <a:bodyPr/>
                    <a:lstStyle/>
                    <a:p>
                      <a:r>
                        <a:rPr lang="en-US" dirty="0">
                          <a:latin typeface="Verdana" panose="020B0604030504040204" pitchFamily="34" charset="0"/>
                          <a:ea typeface="Verdana" panose="020B0604030504040204" pitchFamily="34" charset="0"/>
                        </a:rPr>
                        <a:t>Item 4 = 65 in Bin, 125 used monthly</a:t>
                      </a:r>
                    </a:p>
                  </a:txBody>
                  <a:tcPr/>
                </a:tc>
                <a:extLst>
                  <a:ext uri="{0D108BD9-81ED-4DB2-BD59-A6C34878D82A}">
                    <a16:rowId xmlns:a16="http://schemas.microsoft.com/office/drawing/2014/main" val="2732258648"/>
                  </a:ext>
                </a:extLst>
              </a:tr>
              <a:tr h="370840">
                <a:tc>
                  <a:txBody>
                    <a:bodyPr/>
                    <a:lstStyle/>
                    <a:p>
                      <a:r>
                        <a:rPr lang="en-US" dirty="0">
                          <a:latin typeface="Verdana" panose="020B0604030504040204" pitchFamily="34" charset="0"/>
                          <a:ea typeface="Verdana" panose="020B0604030504040204" pitchFamily="34" charset="0"/>
                        </a:rPr>
                        <a:t>Item 5 = 22 in Bin, 44 used monthly</a:t>
                      </a:r>
                    </a:p>
                  </a:txBody>
                  <a:tcPr/>
                </a:tc>
                <a:tc>
                  <a:txBody>
                    <a:bodyPr/>
                    <a:lstStyle/>
                    <a:p>
                      <a:r>
                        <a:rPr lang="en-US" dirty="0">
                          <a:latin typeface="Verdana" panose="020B0604030504040204" pitchFamily="34" charset="0"/>
                          <a:ea typeface="Verdana" panose="020B0604030504040204" pitchFamily="34" charset="0"/>
                        </a:rPr>
                        <a:t>OR</a:t>
                      </a:r>
                    </a:p>
                  </a:txBody>
                  <a:tcPr/>
                </a:tc>
                <a:tc>
                  <a:txBody>
                    <a:bodyPr/>
                    <a:lstStyle/>
                    <a:p>
                      <a:r>
                        <a:rPr lang="en-US" dirty="0">
                          <a:latin typeface="Verdana" panose="020B0604030504040204" pitchFamily="34" charset="0"/>
                          <a:ea typeface="Verdana" panose="020B0604030504040204" pitchFamily="34" charset="0"/>
                        </a:rPr>
                        <a:t>Item 6 = 25 in Bin, 60 used monthly</a:t>
                      </a:r>
                    </a:p>
                  </a:txBody>
                  <a:tcPr/>
                </a:tc>
                <a:extLst>
                  <a:ext uri="{0D108BD9-81ED-4DB2-BD59-A6C34878D82A}">
                    <a16:rowId xmlns:a16="http://schemas.microsoft.com/office/drawing/2014/main" val="2409754686"/>
                  </a:ext>
                </a:extLst>
              </a:tr>
            </a:tbl>
          </a:graphicData>
        </a:graphic>
      </p:graphicFrame>
      <p:sp>
        <p:nvSpPr>
          <p:cNvPr id="7" name="TextBox 6">
            <a:extLst>
              <a:ext uri="{FF2B5EF4-FFF2-40B4-BE49-F238E27FC236}">
                <a16:creationId xmlns:a16="http://schemas.microsoft.com/office/drawing/2014/main" id="{9E0CCF14-FDD1-CDCC-8F88-CD8EF86414EA}"/>
              </a:ext>
            </a:extLst>
          </p:cNvPr>
          <p:cNvSpPr txBox="1"/>
          <p:nvPr/>
        </p:nvSpPr>
        <p:spPr>
          <a:xfrm>
            <a:off x="1451579" y="2024743"/>
            <a:ext cx="9603275" cy="1323439"/>
          </a:xfrm>
          <a:prstGeom prst="rect">
            <a:avLst/>
          </a:prstGeom>
          <a:noFill/>
        </p:spPr>
        <p:txBody>
          <a:bodyPr wrap="square" rtlCol="0">
            <a:spAutoFit/>
          </a:bodyPr>
          <a:lstStyle/>
          <a:p>
            <a:r>
              <a:rPr lang="en-US" sz="2000" dirty="0">
                <a:latin typeface="Verdana" panose="020B0604030504040204" pitchFamily="34" charset="0"/>
                <a:ea typeface="Verdana" panose="020B0604030504040204" pitchFamily="34" charset="0"/>
              </a:rPr>
              <a:t>Test Your Knowledge! Determine which one has lower use.</a:t>
            </a:r>
          </a:p>
          <a:p>
            <a:endParaRPr lang="en-US" sz="2000" dirty="0">
              <a:latin typeface="Verdana" panose="020B0604030504040204" pitchFamily="34" charset="0"/>
              <a:ea typeface="Verdana" panose="020B0604030504040204" pitchFamily="34" charset="0"/>
            </a:endParaRPr>
          </a:p>
          <a:p>
            <a:r>
              <a:rPr lang="en-US" sz="2000" dirty="0">
                <a:latin typeface="Verdana" panose="020B0604030504040204" pitchFamily="34" charset="0"/>
                <a:ea typeface="Verdana" panose="020B0604030504040204" pitchFamily="34" charset="0"/>
              </a:rPr>
              <a:t>When you have your answers, check your answers by clicking the arrow button to the next page. </a:t>
            </a:r>
          </a:p>
        </p:txBody>
      </p:sp>
    </p:spTree>
    <p:extLst>
      <p:ext uri="{BB962C8B-B14F-4D97-AF65-F5344CB8AC3E}">
        <p14:creationId xmlns:p14="http://schemas.microsoft.com/office/powerpoint/2010/main" val="20266373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5 - Removal of an item</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6">
            <a:extLst>
              <a:ext uri="{FF2B5EF4-FFF2-40B4-BE49-F238E27FC236}">
                <a16:creationId xmlns:a16="http://schemas.microsoft.com/office/drawing/2014/main" id="{41543B8D-94F6-6038-463D-C3F1A1BDAB69}"/>
              </a:ext>
            </a:extLst>
          </p:cNvPr>
          <p:cNvGraphicFramePr>
            <a:graphicFrameLocks noGrp="1"/>
          </p:cNvGraphicFramePr>
          <p:nvPr>
            <p:ph idx="1"/>
            <p:extLst>
              <p:ext uri="{D42A27DB-BD31-4B8C-83A1-F6EECF244321}">
                <p14:modId xmlns:p14="http://schemas.microsoft.com/office/powerpoint/2010/main" val="2500332724"/>
              </p:ext>
            </p:extLst>
          </p:nvPr>
        </p:nvGraphicFramePr>
        <p:xfrm>
          <a:off x="1063689" y="3848294"/>
          <a:ext cx="10627567" cy="1483360"/>
        </p:xfrm>
        <a:graphic>
          <a:graphicData uri="http://schemas.openxmlformats.org/drawingml/2006/table">
            <a:tbl>
              <a:tblPr firstRow="1" bandRow="1">
                <a:tableStyleId>{5C22544A-7EE6-4342-B048-85BDC9FD1C3A}</a:tableStyleId>
              </a:tblPr>
              <a:tblGrid>
                <a:gridCol w="5019870">
                  <a:extLst>
                    <a:ext uri="{9D8B030D-6E8A-4147-A177-3AD203B41FA5}">
                      <a16:colId xmlns:a16="http://schemas.microsoft.com/office/drawing/2014/main" val="4262347739"/>
                    </a:ext>
                  </a:extLst>
                </a:gridCol>
                <a:gridCol w="625151">
                  <a:extLst>
                    <a:ext uri="{9D8B030D-6E8A-4147-A177-3AD203B41FA5}">
                      <a16:colId xmlns:a16="http://schemas.microsoft.com/office/drawing/2014/main" val="732088714"/>
                    </a:ext>
                  </a:extLst>
                </a:gridCol>
                <a:gridCol w="4982546">
                  <a:extLst>
                    <a:ext uri="{9D8B030D-6E8A-4147-A177-3AD203B41FA5}">
                      <a16:colId xmlns:a16="http://schemas.microsoft.com/office/drawing/2014/main" val="3813055822"/>
                    </a:ext>
                  </a:extLst>
                </a:gridCol>
              </a:tblGrid>
              <a:tr h="370840">
                <a:tc>
                  <a:txBody>
                    <a:bodyPr/>
                    <a:lstStyle/>
                    <a:p>
                      <a:pPr algn="ctr"/>
                      <a:r>
                        <a:rPr lang="en-US" dirty="0">
                          <a:latin typeface="Verdana" panose="020B0604030504040204" pitchFamily="34" charset="0"/>
                          <a:ea typeface="Verdana" panose="020B0604030504040204" pitchFamily="34" charset="0"/>
                        </a:rPr>
                        <a:t>This</a:t>
                      </a:r>
                    </a:p>
                  </a:txBody>
                  <a:tcPr/>
                </a:tc>
                <a:tc>
                  <a:txBody>
                    <a:bodyPr/>
                    <a:lstStyle/>
                    <a:p>
                      <a:pPr algn="ctr"/>
                      <a:r>
                        <a:rPr lang="en-US" dirty="0">
                          <a:latin typeface="Verdana" panose="020B0604030504040204" pitchFamily="34" charset="0"/>
                          <a:ea typeface="Verdana" panose="020B0604030504040204" pitchFamily="34" charset="0"/>
                        </a:rPr>
                        <a:t>Or </a:t>
                      </a:r>
                    </a:p>
                  </a:txBody>
                  <a:tcPr/>
                </a:tc>
                <a:tc>
                  <a:txBody>
                    <a:bodyPr/>
                    <a:lstStyle/>
                    <a:p>
                      <a:pPr algn="ctr"/>
                      <a:r>
                        <a:rPr lang="en-US" dirty="0">
                          <a:latin typeface="Verdana" panose="020B0604030504040204" pitchFamily="34" charset="0"/>
                          <a:ea typeface="Verdana" panose="020B0604030504040204" pitchFamily="34" charset="0"/>
                        </a:rPr>
                        <a:t>That</a:t>
                      </a:r>
                    </a:p>
                  </a:txBody>
                  <a:tcPr/>
                </a:tc>
                <a:extLst>
                  <a:ext uri="{0D108BD9-81ED-4DB2-BD59-A6C34878D82A}">
                    <a16:rowId xmlns:a16="http://schemas.microsoft.com/office/drawing/2014/main" val="172786512"/>
                  </a:ext>
                </a:extLst>
              </a:tr>
              <a:tr h="370840">
                <a:tc>
                  <a:txBody>
                    <a:bodyPr/>
                    <a:lstStyle/>
                    <a:p>
                      <a:r>
                        <a:rPr lang="en-US" dirty="0">
                          <a:latin typeface="Verdana" panose="020B0604030504040204" pitchFamily="34" charset="0"/>
                          <a:ea typeface="Verdana" panose="020B0604030504040204" pitchFamily="34" charset="0"/>
                        </a:rPr>
                        <a:t>Item 1 = 150%</a:t>
                      </a:r>
                    </a:p>
                  </a:txBody>
                  <a:tcPr/>
                </a:tc>
                <a:tc>
                  <a:txBody>
                    <a:bodyPr/>
                    <a:lstStyle/>
                    <a:p>
                      <a:r>
                        <a:rPr lang="en-US" dirty="0">
                          <a:latin typeface="Verdana" panose="020B0604030504040204" pitchFamily="34" charset="0"/>
                          <a:ea typeface="Verdana" panose="020B0604030504040204" pitchFamily="34" charset="0"/>
                        </a:rPr>
                        <a:t>OR</a:t>
                      </a:r>
                    </a:p>
                  </a:txBody>
                  <a:tcPr/>
                </a:tc>
                <a:tc>
                  <a:txBody>
                    <a:bodyPr/>
                    <a:lstStyle/>
                    <a:p>
                      <a:r>
                        <a:rPr lang="en-US" dirty="0">
                          <a:highlight>
                            <a:srgbClr val="FFFF00"/>
                          </a:highlight>
                          <a:latin typeface="Verdana" panose="020B0604030504040204" pitchFamily="34" charset="0"/>
                          <a:ea typeface="Verdana" panose="020B0604030504040204" pitchFamily="34" charset="0"/>
                        </a:rPr>
                        <a:t>Item 2 = 75%</a:t>
                      </a:r>
                    </a:p>
                  </a:txBody>
                  <a:tcPr/>
                </a:tc>
                <a:extLst>
                  <a:ext uri="{0D108BD9-81ED-4DB2-BD59-A6C34878D82A}">
                    <a16:rowId xmlns:a16="http://schemas.microsoft.com/office/drawing/2014/main" val="2334696538"/>
                  </a:ext>
                </a:extLst>
              </a:tr>
              <a:tr h="370840">
                <a:tc>
                  <a:txBody>
                    <a:bodyPr/>
                    <a:lstStyle/>
                    <a:p>
                      <a:r>
                        <a:rPr lang="en-US" dirty="0">
                          <a:highlight>
                            <a:srgbClr val="FFFF00"/>
                          </a:highlight>
                          <a:latin typeface="Verdana" panose="020B0604030504040204" pitchFamily="34" charset="0"/>
                          <a:ea typeface="Verdana" panose="020B0604030504040204" pitchFamily="34" charset="0"/>
                        </a:rPr>
                        <a:t>Item 3 = 55%</a:t>
                      </a:r>
                    </a:p>
                  </a:txBody>
                  <a:tcPr/>
                </a:tc>
                <a:tc>
                  <a:txBody>
                    <a:bodyPr/>
                    <a:lstStyle/>
                    <a:p>
                      <a:r>
                        <a:rPr lang="en-US" dirty="0">
                          <a:latin typeface="Verdana" panose="020B0604030504040204" pitchFamily="34" charset="0"/>
                          <a:ea typeface="Verdana" panose="020B0604030504040204" pitchFamily="34" charset="0"/>
                        </a:rPr>
                        <a:t>OR</a:t>
                      </a:r>
                    </a:p>
                  </a:txBody>
                  <a:tcPr/>
                </a:tc>
                <a:tc>
                  <a:txBody>
                    <a:bodyPr/>
                    <a:lstStyle/>
                    <a:p>
                      <a:r>
                        <a:rPr lang="en-US" dirty="0">
                          <a:latin typeface="Verdana" panose="020B0604030504040204" pitchFamily="34" charset="0"/>
                          <a:ea typeface="Verdana" panose="020B0604030504040204" pitchFamily="34" charset="0"/>
                        </a:rPr>
                        <a:t>Item 4 = 192%</a:t>
                      </a:r>
                    </a:p>
                  </a:txBody>
                  <a:tcPr/>
                </a:tc>
                <a:extLst>
                  <a:ext uri="{0D108BD9-81ED-4DB2-BD59-A6C34878D82A}">
                    <a16:rowId xmlns:a16="http://schemas.microsoft.com/office/drawing/2014/main" val="2732258648"/>
                  </a:ext>
                </a:extLst>
              </a:tr>
              <a:tr h="370840">
                <a:tc>
                  <a:txBody>
                    <a:bodyPr/>
                    <a:lstStyle/>
                    <a:p>
                      <a:r>
                        <a:rPr lang="en-US" dirty="0">
                          <a:highlight>
                            <a:srgbClr val="FFFF00"/>
                          </a:highlight>
                          <a:latin typeface="Verdana" panose="020B0604030504040204" pitchFamily="34" charset="0"/>
                          <a:ea typeface="Verdana" panose="020B0604030504040204" pitchFamily="34" charset="0"/>
                        </a:rPr>
                        <a:t>Item 5 = 200%</a:t>
                      </a:r>
                    </a:p>
                  </a:txBody>
                  <a:tcPr/>
                </a:tc>
                <a:tc>
                  <a:txBody>
                    <a:bodyPr/>
                    <a:lstStyle/>
                    <a:p>
                      <a:r>
                        <a:rPr lang="en-US" dirty="0">
                          <a:latin typeface="Verdana" panose="020B0604030504040204" pitchFamily="34" charset="0"/>
                          <a:ea typeface="Verdana" panose="020B0604030504040204" pitchFamily="34" charset="0"/>
                        </a:rPr>
                        <a:t>OR</a:t>
                      </a:r>
                    </a:p>
                  </a:txBody>
                  <a:tcPr/>
                </a:tc>
                <a:tc>
                  <a:txBody>
                    <a:bodyPr/>
                    <a:lstStyle/>
                    <a:p>
                      <a:r>
                        <a:rPr lang="en-US" dirty="0">
                          <a:latin typeface="Verdana" panose="020B0604030504040204" pitchFamily="34" charset="0"/>
                          <a:ea typeface="Verdana" panose="020B0604030504040204" pitchFamily="34" charset="0"/>
                        </a:rPr>
                        <a:t>Item 6 = 240%</a:t>
                      </a:r>
                    </a:p>
                  </a:txBody>
                  <a:tcPr/>
                </a:tc>
                <a:extLst>
                  <a:ext uri="{0D108BD9-81ED-4DB2-BD59-A6C34878D82A}">
                    <a16:rowId xmlns:a16="http://schemas.microsoft.com/office/drawing/2014/main" val="2409754686"/>
                  </a:ext>
                </a:extLst>
              </a:tr>
            </a:tbl>
          </a:graphicData>
        </a:graphic>
      </p:graphicFrame>
      <p:sp>
        <p:nvSpPr>
          <p:cNvPr id="7" name="TextBox 6">
            <a:extLst>
              <a:ext uri="{FF2B5EF4-FFF2-40B4-BE49-F238E27FC236}">
                <a16:creationId xmlns:a16="http://schemas.microsoft.com/office/drawing/2014/main" id="{9E0CCF14-FDD1-CDCC-8F88-CD8EF86414EA}"/>
              </a:ext>
            </a:extLst>
          </p:cNvPr>
          <p:cNvSpPr txBox="1"/>
          <p:nvPr/>
        </p:nvSpPr>
        <p:spPr>
          <a:xfrm>
            <a:off x="1451579" y="2024743"/>
            <a:ext cx="9603275" cy="1631216"/>
          </a:xfrm>
          <a:prstGeom prst="rect">
            <a:avLst/>
          </a:prstGeom>
          <a:noFill/>
        </p:spPr>
        <p:txBody>
          <a:bodyPr wrap="square" rtlCol="0">
            <a:spAutoFit/>
          </a:bodyPr>
          <a:lstStyle/>
          <a:p>
            <a:pPr algn="ctr"/>
            <a:r>
              <a:rPr lang="en-US" sz="2000" dirty="0">
                <a:latin typeface="Verdana" panose="020B0604030504040204" pitchFamily="34" charset="0"/>
                <a:ea typeface="Verdana" panose="020B0604030504040204" pitchFamily="34" charset="0"/>
              </a:rPr>
              <a:t>The correct answers are highlighted in yellow. </a:t>
            </a:r>
          </a:p>
          <a:p>
            <a:pPr algn="ctr"/>
            <a:endParaRPr lang="en-US" sz="2000" dirty="0">
              <a:latin typeface="Verdana" panose="020B0604030504040204" pitchFamily="34" charset="0"/>
              <a:ea typeface="Verdana" panose="020B0604030504040204" pitchFamily="34" charset="0"/>
            </a:endParaRPr>
          </a:p>
          <a:p>
            <a:pPr algn="ctr"/>
            <a:r>
              <a:rPr lang="en-US" sz="2000" dirty="0">
                <a:latin typeface="Verdana" panose="020B0604030504040204" pitchFamily="34" charset="0"/>
                <a:ea typeface="Verdana" panose="020B0604030504040204" pitchFamily="34" charset="0"/>
              </a:rPr>
              <a:t>How did you do?</a:t>
            </a:r>
          </a:p>
          <a:p>
            <a:pPr algn="ctr"/>
            <a:endParaRPr lang="en-US" sz="2000" dirty="0">
              <a:latin typeface="Verdana" panose="020B0604030504040204" pitchFamily="34" charset="0"/>
              <a:ea typeface="Verdana" panose="020B0604030504040204" pitchFamily="34" charset="0"/>
            </a:endParaRPr>
          </a:p>
          <a:p>
            <a:pPr algn="ctr"/>
            <a:r>
              <a:rPr lang="en-US" sz="2000" dirty="0">
                <a:latin typeface="Verdana" panose="020B0604030504040204" pitchFamily="34" charset="0"/>
                <a:ea typeface="Verdana" panose="020B0604030504040204" pitchFamily="34" charset="0"/>
              </a:rPr>
              <a:t>Review the section if you need more practice.</a:t>
            </a:r>
          </a:p>
        </p:txBody>
      </p:sp>
    </p:spTree>
    <p:extLst>
      <p:ext uri="{BB962C8B-B14F-4D97-AF65-F5344CB8AC3E}">
        <p14:creationId xmlns:p14="http://schemas.microsoft.com/office/powerpoint/2010/main" val="42721090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5 - Removal of an Item</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p:txBody>
          <a:bodyPr>
            <a:normAutofit fontScale="92500" lnSpcReduction="10000"/>
          </a:bodyPr>
          <a:lstStyle/>
          <a:p>
            <a:pPr marL="0" indent="0">
              <a:buNone/>
            </a:pPr>
            <a:r>
              <a:rPr lang="en-US" sz="2000" dirty="0">
                <a:latin typeface="Verdana" panose="020B0604030504040204" pitchFamily="34" charset="0"/>
                <a:ea typeface="Verdana" panose="020B0604030504040204" pitchFamily="34" charset="0"/>
              </a:rPr>
              <a:t>Create the third part of your electronic job aid.</a:t>
            </a:r>
          </a:p>
          <a:p>
            <a:endParaRPr lang="en-US" sz="2000" dirty="0">
              <a:latin typeface="Verdana" panose="020B0604030504040204" pitchFamily="34" charset="0"/>
              <a:ea typeface="Verdana" panose="020B0604030504040204" pitchFamily="34" charset="0"/>
            </a:endParaRPr>
          </a:p>
          <a:p>
            <a:pPr marL="0" indent="0">
              <a:buNone/>
            </a:pPr>
            <a:r>
              <a:rPr lang="en-US" sz="2000" dirty="0">
                <a:latin typeface="Verdana" panose="020B0604030504040204" pitchFamily="34" charset="0"/>
                <a:ea typeface="Verdana" panose="020B0604030504040204" pitchFamily="34" charset="0"/>
              </a:rPr>
              <a:t>List the Process 3 criteria and steps that you need to fit a bin full of a supply in a location.</a:t>
            </a:r>
          </a:p>
          <a:p>
            <a:endParaRPr lang="en-US" sz="2000" dirty="0">
              <a:latin typeface="Verdana" panose="020B0604030504040204" pitchFamily="34" charset="0"/>
              <a:ea typeface="Verdana" panose="020B0604030504040204" pitchFamily="34" charset="0"/>
            </a:endParaRPr>
          </a:p>
          <a:p>
            <a:pPr marL="0" indent="0">
              <a:buNone/>
            </a:pPr>
            <a:r>
              <a:rPr lang="en-US" sz="2000" dirty="0">
                <a:latin typeface="Verdana" panose="020B0604030504040204" pitchFamily="34" charset="0"/>
                <a:ea typeface="Verdana" panose="020B0604030504040204" pitchFamily="34" charset="0"/>
              </a:rPr>
              <a:t>Hint: There will be 4 – 6 steps.</a:t>
            </a:r>
          </a:p>
          <a:p>
            <a:pPr marL="0" indent="0">
              <a:buNone/>
            </a:pPr>
            <a:endParaRPr lang="en-US" dirty="0">
              <a:latin typeface="Verdana" panose="020B0604030504040204" pitchFamily="34" charset="0"/>
              <a:ea typeface="Verdana" panose="020B0604030504040204" pitchFamily="34" charset="0"/>
            </a:endParaRPr>
          </a:p>
          <a:p>
            <a:pPr marL="0" indent="0">
              <a:buNone/>
            </a:pPr>
            <a:r>
              <a:rPr lang="en-US" sz="2000" dirty="0">
                <a:latin typeface="Verdana" panose="020B0604030504040204" pitchFamily="34" charset="0"/>
                <a:ea typeface="Verdana" panose="020B0604030504040204" pitchFamily="34" charset="0"/>
              </a:rPr>
              <a:t>Click the arrow to move to the next objective.</a:t>
            </a:r>
          </a:p>
          <a:p>
            <a:pPr marL="0" indent="0">
              <a:buNone/>
            </a:pPr>
            <a:endParaRPr lang="en-US" sz="2000" dirty="0">
              <a:latin typeface="Verdana" panose="020B0604030504040204" pitchFamily="34" charset="0"/>
              <a:ea typeface="Verdana" panose="020B0604030504040204" pitchFamily="34" charset="0"/>
            </a:endParaRPr>
          </a:p>
          <a:p>
            <a:pPr marL="0" indent="0">
              <a:buNone/>
            </a:pPr>
            <a:endParaRPr lang="en-US" dirty="0"/>
          </a:p>
        </p:txBody>
      </p:sp>
    </p:spTree>
    <p:extLst>
      <p:ext uri="{BB962C8B-B14F-4D97-AF65-F5344CB8AC3E}">
        <p14:creationId xmlns:p14="http://schemas.microsoft.com/office/powerpoint/2010/main" val="40857447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6 - Rationale of decisions</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descr="Icon&#10;&#10;Description automatically generated">
            <a:extLst>
              <a:ext uri="{FF2B5EF4-FFF2-40B4-BE49-F238E27FC236}">
                <a16:creationId xmlns:a16="http://schemas.microsoft.com/office/drawing/2014/main" id="{38AC8A08-C26E-AEC3-AC88-1C25EFFAE47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flipH="1">
            <a:off x="4899694" y="4477222"/>
            <a:ext cx="1945439" cy="1412875"/>
          </a:xfrm>
          <a:prstGeom prst="rect">
            <a:avLst/>
          </a:prstGeom>
          <a:noFill/>
          <a:ln>
            <a:noFill/>
          </a:ln>
        </p:spPr>
      </p:pic>
      <p:pic>
        <p:nvPicPr>
          <p:cNvPr id="8" name="Content Placeholder 7">
            <a:extLst>
              <a:ext uri="{FF2B5EF4-FFF2-40B4-BE49-F238E27FC236}">
                <a16:creationId xmlns:a16="http://schemas.microsoft.com/office/drawing/2014/main" id="{49792833-FB8E-C166-4C9D-DA8BD4C77CD6}"/>
              </a:ext>
            </a:extLst>
          </p:cNvPr>
          <p:cNvPicPr>
            <a:picLocks noChangeAspect="1"/>
          </p:cNvPicPr>
          <p:nvPr/>
        </p:nvPicPr>
        <p:blipFill>
          <a:blip r:embed="rId3"/>
          <a:stretch>
            <a:fillRect/>
          </a:stretch>
        </p:blipFill>
        <p:spPr>
          <a:xfrm>
            <a:off x="7206557" y="1986941"/>
            <a:ext cx="1741497" cy="3991972"/>
          </a:xfrm>
          <a:prstGeom prst="rect">
            <a:avLst/>
          </a:prstGeom>
        </p:spPr>
      </p:pic>
      <p:pic>
        <p:nvPicPr>
          <p:cNvPr id="9" name="Picture 8" descr="Shape&#10;&#10;Description automatically generated">
            <a:extLst>
              <a:ext uri="{FF2B5EF4-FFF2-40B4-BE49-F238E27FC236}">
                <a16:creationId xmlns:a16="http://schemas.microsoft.com/office/drawing/2014/main" id="{73AD1206-DA55-EB56-FB7D-F4488E32D2E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20520775">
            <a:off x="5643664" y="1853754"/>
            <a:ext cx="1945439" cy="1287191"/>
          </a:xfrm>
          <a:prstGeom prst="rect">
            <a:avLst/>
          </a:prstGeom>
          <a:noFill/>
          <a:ln>
            <a:noFill/>
          </a:ln>
        </p:spPr>
      </p:pic>
      <p:sp>
        <p:nvSpPr>
          <p:cNvPr id="13" name="Arrow: Down 12">
            <a:extLst>
              <a:ext uri="{FF2B5EF4-FFF2-40B4-BE49-F238E27FC236}">
                <a16:creationId xmlns:a16="http://schemas.microsoft.com/office/drawing/2014/main" id="{11A2ED76-EFA7-9986-16D7-84EB2914DE91}"/>
              </a:ext>
            </a:extLst>
          </p:cNvPr>
          <p:cNvSpPr/>
          <p:nvPr/>
        </p:nvSpPr>
        <p:spPr>
          <a:xfrm>
            <a:off x="5719864" y="3249038"/>
            <a:ext cx="376136" cy="1228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peech Bubble: Rectangle with Corners Rounded 13">
            <a:extLst>
              <a:ext uri="{FF2B5EF4-FFF2-40B4-BE49-F238E27FC236}">
                <a16:creationId xmlns:a16="http://schemas.microsoft.com/office/drawing/2014/main" id="{FDA97207-2334-F2C6-B02F-3A3F960084F2}"/>
              </a:ext>
            </a:extLst>
          </p:cNvPr>
          <p:cNvSpPr/>
          <p:nvPr/>
        </p:nvSpPr>
        <p:spPr>
          <a:xfrm rot="18924292">
            <a:off x="3959098" y="4007536"/>
            <a:ext cx="1352145" cy="680936"/>
          </a:xfrm>
          <a:prstGeom prst="wedgeRoundRectCallout">
            <a:avLst>
              <a:gd name="adj1" fmla="val -3362"/>
              <a:gd name="adj2" fmla="val 110743"/>
              <a:gd name="adj3" fmla="val 16667"/>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OUCH!!!!</a:t>
            </a:r>
          </a:p>
        </p:txBody>
      </p:sp>
      <p:sp>
        <p:nvSpPr>
          <p:cNvPr id="16" name="TextBox 15">
            <a:extLst>
              <a:ext uri="{FF2B5EF4-FFF2-40B4-BE49-F238E27FC236}">
                <a16:creationId xmlns:a16="http://schemas.microsoft.com/office/drawing/2014/main" id="{0F236702-9197-D149-AAD9-A8A86B914261}"/>
              </a:ext>
            </a:extLst>
          </p:cNvPr>
          <p:cNvSpPr txBox="1"/>
          <p:nvPr/>
        </p:nvSpPr>
        <p:spPr>
          <a:xfrm>
            <a:off x="1451579" y="2247089"/>
            <a:ext cx="2463129" cy="1815882"/>
          </a:xfrm>
          <a:prstGeom prst="rect">
            <a:avLst/>
          </a:prstGeom>
          <a:noFill/>
        </p:spPr>
        <p:txBody>
          <a:bodyPr wrap="square" rtlCol="0">
            <a:spAutoFit/>
          </a:bodyPr>
          <a:lstStyle/>
          <a:p>
            <a:pPr algn="ctr"/>
            <a:r>
              <a:rPr lang="en-US" sz="2800" dirty="0">
                <a:latin typeface="Verdana" panose="020B0604030504040204" pitchFamily="34" charset="0"/>
                <a:ea typeface="Verdana" panose="020B0604030504040204" pitchFamily="34" charset="0"/>
              </a:rPr>
              <a:t>Be Careful Where You Store Heavy Objects!!</a:t>
            </a:r>
          </a:p>
        </p:txBody>
      </p:sp>
    </p:spTree>
    <p:extLst>
      <p:ext uri="{BB962C8B-B14F-4D97-AF65-F5344CB8AC3E}">
        <p14:creationId xmlns:p14="http://schemas.microsoft.com/office/powerpoint/2010/main" val="21165981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6 - Rationale of decisions</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0FFE614-FA3F-BCDB-4FD6-B2BBD0C55E3B}"/>
              </a:ext>
            </a:extLst>
          </p:cNvPr>
          <p:cNvSpPr txBox="1"/>
          <p:nvPr/>
        </p:nvSpPr>
        <p:spPr>
          <a:xfrm>
            <a:off x="1451579" y="2238000"/>
            <a:ext cx="6680744" cy="2893100"/>
          </a:xfrm>
          <a:prstGeom prst="rect">
            <a:avLst/>
          </a:prstGeom>
          <a:noFill/>
        </p:spPr>
        <p:txBody>
          <a:bodyPr wrap="square">
            <a:spAutoFit/>
          </a:bodyPr>
          <a:lstStyle/>
          <a:p>
            <a:pPr marL="0" indent="0">
              <a:buNone/>
            </a:pPr>
            <a:r>
              <a:rPr lang="en-US" sz="2600" b="1" dirty="0">
                <a:latin typeface="Verdana" panose="020B0604030504040204" pitchFamily="34" charset="0"/>
                <a:ea typeface="Verdana" panose="020B0604030504040204" pitchFamily="34" charset="0"/>
              </a:rPr>
              <a:t>Objective:</a:t>
            </a:r>
          </a:p>
          <a:p>
            <a:pPr marL="0" indent="0">
              <a:buNone/>
            </a:pPr>
            <a:r>
              <a:rPr lang="en-US" sz="2600" dirty="0">
                <a:solidFill>
                  <a:srgbClr val="222222"/>
                </a:solidFill>
                <a:effectLst/>
                <a:latin typeface="Verdana" panose="020B0604030504040204" pitchFamily="34" charset="0"/>
                <a:ea typeface="Verdana" panose="020B0604030504040204" pitchFamily="34" charset="0"/>
              </a:rPr>
              <a:t>Inventory Specialists will be able to provide a rationale for the final selection of the inventory location for  ergonomic conditions and quick access to supplies for healthcare providers 100% of the time. </a:t>
            </a:r>
            <a:endParaRPr lang="en-US" sz="2600" b="1" dirty="0">
              <a:latin typeface="Verdana" panose="020B0604030504040204" pitchFamily="34" charset="0"/>
              <a:ea typeface="Verdana" panose="020B0604030504040204" pitchFamily="34" charset="0"/>
            </a:endParaRPr>
          </a:p>
        </p:txBody>
      </p:sp>
      <p:pic>
        <p:nvPicPr>
          <p:cNvPr id="9" name="Content Placeholder 7">
            <a:extLst>
              <a:ext uri="{FF2B5EF4-FFF2-40B4-BE49-F238E27FC236}">
                <a16:creationId xmlns:a16="http://schemas.microsoft.com/office/drawing/2014/main" id="{6AC0058D-4D9B-7D10-D39F-A1B3629004DF}"/>
              </a:ext>
            </a:extLst>
          </p:cNvPr>
          <p:cNvPicPr>
            <a:picLocks noChangeAspect="1"/>
          </p:cNvPicPr>
          <p:nvPr/>
        </p:nvPicPr>
        <p:blipFill>
          <a:blip r:embed="rId2"/>
          <a:stretch>
            <a:fillRect/>
          </a:stretch>
        </p:blipFill>
        <p:spPr>
          <a:xfrm>
            <a:off x="9313357" y="2000662"/>
            <a:ext cx="1741497" cy="3991972"/>
          </a:xfrm>
          <a:prstGeom prst="rect">
            <a:avLst/>
          </a:prstGeom>
        </p:spPr>
      </p:pic>
      <p:pic>
        <p:nvPicPr>
          <p:cNvPr id="10" name="Picture 9" descr="Shape&#10;&#10;Description automatically generated">
            <a:extLst>
              <a:ext uri="{FF2B5EF4-FFF2-40B4-BE49-F238E27FC236}">
                <a16:creationId xmlns:a16="http://schemas.microsoft.com/office/drawing/2014/main" id="{7B3CEB3B-7656-39B8-E38B-886F914D947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13357" y="4518934"/>
            <a:ext cx="1085866" cy="718458"/>
          </a:xfrm>
          <a:prstGeom prst="rect">
            <a:avLst/>
          </a:prstGeom>
          <a:noFill/>
          <a:ln>
            <a:noFill/>
          </a:ln>
        </p:spPr>
      </p:pic>
    </p:spTree>
    <p:extLst>
      <p:ext uri="{BB962C8B-B14F-4D97-AF65-F5344CB8AC3E}">
        <p14:creationId xmlns:p14="http://schemas.microsoft.com/office/powerpoint/2010/main" val="1654179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6 - Rationale of decisions</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a:xfrm>
            <a:off x="1451579" y="2015732"/>
            <a:ext cx="7060123" cy="3450613"/>
          </a:xfrm>
        </p:spPr>
        <p:txBody>
          <a:bodyPr>
            <a:normAutofit lnSpcReduction="10000"/>
          </a:bodyPr>
          <a:lstStyle/>
          <a:p>
            <a:pPr marL="0" indent="0">
              <a:buNone/>
            </a:pPr>
            <a:r>
              <a:rPr lang="en-US" dirty="0">
                <a:latin typeface="Verdana" panose="020B0604030504040204" pitchFamily="34" charset="0"/>
                <a:ea typeface="Verdana" panose="020B0604030504040204" pitchFamily="34" charset="0"/>
              </a:rPr>
              <a:t>Bins create an organized supply room.</a:t>
            </a:r>
          </a:p>
          <a:p>
            <a:pPr marL="0" indent="0">
              <a:buNone/>
            </a:pPr>
            <a:r>
              <a:rPr lang="en-US" dirty="0">
                <a:latin typeface="Verdana" panose="020B0604030504040204" pitchFamily="34" charset="0"/>
                <a:ea typeface="Verdana" panose="020B0604030504040204" pitchFamily="34" charset="0"/>
              </a:rPr>
              <a:t>Determining where a bin of product is located on the shelf is based on the weight of the product and the frequency of use by the health care providers.</a:t>
            </a:r>
          </a:p>
          <a:p>
            <a:pPr marL="0" indent="0">
              <a:buNone/>
            </a:pPr>
            <a:r>
              <a:rPr lang="en-US" dirty="0">
                <a:latin typeface="Verdana" panose="020B0604030504040204" pitchFamily="34" charset="0"/>
                <a:ea typeface="Verdana" panose="020B0604030504040204" pitchFamily="34" charset="0"/>
              </a:rPr>
              <a:t>Heavy items should not be on the top shelves. It causes health care providers to extend reach to lift the item off the shelf increasing risk of injury. Keep those shelves for light weight and low use items like hazardous bags used to carry items to the lab.</a:t>
            </a:r>
          </a:p>
        </p:txBody>
      </p:sp>
      <p:pic>
        <p:nvPicPr>
          <p:cNvPr id="3" name="Picture 2">
            <a:extLst>
              <a:ext uri="{FF2B5EF4-FFF2-40B4-BE49-F238E27FC236}">
                <a16:creationId xmlns:a16="http://schemas.microsoft.com/office/drawing/2014/main" id="{629BAD10-186A-872C-2B74-0A22588A93EA}"/>
              </a:ext>
            </a:extLst>
          </p:cNvPr>
          <p:cNvPicPr>
            <a:picLocks noChangeAspect="1"/>
          </p:cNvPicPr>
          <p:nvPr/>
        </p:nvPicPr>
        <p:blipFill>
          <a:blip r:embed="rId2"/>
          <a:stretch>
            <a:fillRect/>
          </a:stretch>
        </p:blipFill>
        <p:spPr>
          <a:xfrm>
            <a:off x="8948055" y="2125458"/>
            <a:ext cx="1836579" cy="3231160"/>
          </a:xfrm>
          <a:prstGeom prst="rect">
            <a:avLst/>
          </a:prstGeom>
        </p:spPr>
      </p:pic>
    </p:spTree>
    <p:extLst>
      <p:ext uri="{BB962C8B-B14F-4D97-AF65-F5344CB8AC3E}">
        <p14:creationId xmlns:p14="http://schemas.microsoft.com/office/powerpoint/2010/main" val="2598015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6 - Rationale of decisions</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2FF5894C-4A43-6D00-D97A-2D39612B823F}"/>
              </a:ext>
            </a:extLst>
          </p:cNvPr>
          <p:cNvPicPr>
            <a:picLocks noGrp="1" noChangeAspect="1"/>
          </p:cNvPicPr>
          <p:nvPr>
            <p:ph idx="1"/>
          </p:nvPr>
        </p:nvPicPr>
        <p:blipFill>
          <a:blip r:embed="rId2"/>
          <a:stretch>
            <a:fillRect/>
          </a:stretch>
        </p:blipFill>
        <p:spPr>
          <a:xfrm>
            <a:off x="1790364" y="3834882"/>
            <a:ext cx="1036812" cy="1733978"/>
          </a:xfrm>
        </p:spPr>
      </p:pic>
      <p:sp>
        <p:nvSpPr>
          <p:cNvPr id="9" name="TextBox 8">
            <a:extLst>
              <a:ext uri="{FF2B5EF4-FFF2-40B4-BE49-F238E27FC236}">
                <a16:creationId xmlns:a16="http://schemas.microsoft.com/office/drawing/2014/main" id="{0116DEA3-37C8-6CC4-5DD9-61EEA6D2D8DA}"/>
              </a:ext>
            </a:extLst>
          </p:cNvPr>
          <p:cNvSpPr txBox="1"/>
          <p:nvPr/>
        </p:nvSpPr>
        <p:spPr>
          <a:xfrm>
            <a:off x="3526971" y="2011489"/>
            <a:ext cx="7527883" cy="3970318"/>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IV Bags are heavier items used frequently. The most used solution is Normal Saline Solution. These bags should be placed lower on the shelves than items such as gauze.</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Gauze is a frequently used item that has a low weight. This item can be placed on the upper shelves.</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Since both the IV Bags and Gauze are high use items, they need to be placed near the door so health care providers can obtain them quickly without overreaching. </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This setup supports ergonomics as it minimizes extended reaching and prevents reaching heavy items at the top of shelves which can strain muscles.</a:t>
            </a:r>
          </a:p>
        </p:txBody>
      </p:sp>
      <p:pic>
        <p:nvPicPr>
          <p:cNvPr id="10" name="Picture 9" descr="Text, whiteboard&#10;&#10;Description automatically generated">
            <a:extLst>
              <a:ext uri="{FF2B5EF4-FFF2-40B4-BE49-F238E27FC236}">
                <a16:creationId xmlns:a16="http://schemas.microsoft.com/office/drawing/2014/main" id="{E443557F-9643-2716-2C59-28F283899DDA}"/>
              </a:ext>
            </a:extLst>
          </p:cNvPr>
          <p:cNvPicPr>
            <a:picLocks noChangeAspect="1"/>
          </p:cNvPicPr>
          <p:nvPr/>
        </p:nvPicPr>
        <p:blipFill>
          <a:blip r:embed="rId3"/>
          <a:stretch>
            <a:fillRect/>
          </a:stretch>
        </p:blipFill>
        <p:spPr>
          <a:xfrm>
            <a:off x="1790364" y="2046592"/>
            <a:ext cx="1109816" cy="1284437"/>
          </a:xfrm>
          <a:prstGeom prst="rect">
            <a:avLst/>
          </a:prstGeom>
        </p:spPr>
      </p:pic>
    </p:spTree>
    <p:extLst>
      <p:ext uri="{BB962C8B-B14F-4D97-AF65-F5344CB8AC3E}">
        <p14:creationId xmlns:p14="http://schemas.microsoft.com/office/powerpoint/2010/main" val="25657698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6 - Rationale of decisions</a:t>
            </a:r>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p:txBody>
          <a:bodyPr/>
          <a:lstStyle/>
          <a:p>
            <a:pPr marL="0" indent="0">
              <a:buNone/>
            </a:pPr>
            <a:r>
              <a:rPr lang="en-US" dirty="0">
                <a:latin typeface="Verdana" panose="020B0604030504040204" pitchFamily="34" charset="0"/>
                <a:ea typeface="Verdana" panose="020B0604030504040204" pitchFamily="34" charset="0"/>
              </a:rPr>
              <a:t>This activity is called High or Low. Review the item and its weight.  Determine if it is top half or bottom half of the shelving unit.</a:t>
            </a:r>
          </a:p>
          <a:p>
            <a:pPr marL="0" indent="0">
              <a:buNone/>
            </a:pPr>
            <a:r>
              <a:rPr lang="en-US" dirty="0" err="1">
                <a:latin typeface="Verdana" panose="020B0604030504040204" pitchFamily="34" charset="0"/>
                <a:ea typeface="Verdana" panose="020B0604030504040204" pitchFamily="34" charset="0"/>
              </a:rPr>
              <a:t>Bandaids</a:t>
            </a:r>
            <a:r>
              <a:rPr lang="en-US" dirty="0">
                <a:latin typeface="Verdana" panose="020B0604030504040204" pitchFamily="34" charset="0"/>
                <a:ea typeface="Verdana" panose="020B0604030504040204" pitchFamily="34" charset="0"/>
              </a:rPr>
              <a:t> – 2oz</a:t>
            </a:r>
          </a:p>
          <a:p>
            <a:pPr marL="0" indent="0">
              <a:buNone/>
            </a:pPr>
            <a:r>
              <a:rPr lang="en-US" dirty="0">
                <a:latin typeface="Verdana" panose="020B0604030504040204" pitchFamily="34" charset="0"/>
                <a:ea typeface="Verdana" panose="020B0604030504040204" pitchFamily="34" charset="0"/>
              </a:rPr>
              <a:t>One-gallon sterile water</a:t>
            </a:r>
          </a:p>
          <a:p>
            <a:pPr marL="0" indent="0">
              <a:buNone/>
            </a:pPr>
            <a:r>
              <a:rPr lang="en-US" dirty="0">
                <a:latin typeface="Verdana" panose="020B0604030504040204" pitchFamily="34" charset="0"/>
                <a:ea typeface="Verdana" panose="020B0604030504040204" pitchFamily="34" charset="0"/>
              </a:rPr>
              <a:t>IV Tape – 1 oz</a:t>
            </a:r>
          </a:p>
          <a:p>
            <a:pPr marL="0" indent="0">
              <a:buNone/>
            </a:pPr>
            <a:r>
              <a:rPr lang="en-US" dirty="0">
                <a:latin typeface="Verdana" panose="020B0604030504040204" pitchFamily="34" charset="0"/>
                <a:ea typeface="Verdana" panose="020B0604030504040204" pitchFamily="34" charset="0"/>
              </a:rPr>
              <a:t>Syringe</a:t>
            </a:r>
          </a:p>
          <a:p>
            <a:pPr marL="0" indent="0">
              <a:buNone/>
            </a:pPr>
            <a:endParaRPr lang="en-US" dirty="0">
              <a:latin typeface="Verdana" panose="020B0604030504040204" pitchFamily="34" charset="0"/>
              <a:ea typeface="Verdana" panose="020B0604030504040204" pitchFamily="34" charset="0"/>
            </a:endParaRPr>
          </a:p>
        </p:txBody>
      </p:sp>
      <p:sp>
        <p:nvSpPr>
          <p:cNvPr id="7" name="Action Button: Blank 6">
            <a:hlinkClick r:id="rId2" action="ppaction://hlinksldjump" highlightClick="1"/>
            <a:extLst>
              <a:ext uri="{FF2B5EF4-FFF2-40B4-BE49-F238E27FC236}">
                <a16:creationId xmlns:a16="http://schemas.microsoft.com/office/drawing/2014/main" id="{3ACB8CB0-3F15-9CA9-7A60-74E3E6BA187C}"/>
              </a:ext>
            </a:extLst>
          </p:cNvPr>
          <p:cNvSpPr/>
          <p:nvPr/>
        </p:nvSpPr>
        <p:spPr>
          <a:xfrm>
            <a:off x="5061857" y="2920482"/>
            <a:ext cx="1054360" cy="335902"/>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High</a:t>
            </a:r>
          </a:p>
        </p:txBody>
      </p:sp>
      <p:sp>
        <p:nvSpPr>
          <p:cNvPr id="8" name="Action Button: Blank 7">
            <a:hlinkClick r:id="rId3" action="ppaction://hlinksldjump" highlightClick="1"/>
            <a:extLst>
              <a:ext uri="{FF2B5EF4-FFF2-40B4-BE49-F238E27FC236}">
                <a16:creationId xmlns:a16="http://schemas.microsoft.com/office/drawing/2014/main" id="{6C3DE708-225D-C9BA-7DB2-CEED54133B6D}"/>
              </a:ext>
            </a:extLst>
          </p:cNvPr>
          <p:cNvSpPr/>
          <p:nvPr/>
        </p:nvSpPr>
        <p:spPr>
          <a:xfrm>
            <a:off x="6602964" y="2920482"/>
            <a:ext cx="951723" cy="335902"/>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Low</a:t>
            </a:r>
          </a:p>
        </p:txBody>
      </p:sp>
      <p:sp>
        <p:nvSpPr>
          <p:cNvPr id="9" name="Action Button: Blank 8">
            <a:hlinkClick r:id="rId3" action="ppaction://hlinksldjump" highlightClick="1"/>
            <a:extLst>
              <a:ext uri="{FF2B5EF4-FFF2-40B4-BE49-F238E27FC236}">
                <a16:creationId xmlns:a16="http://schemas.microsoft.com/office/drawing/2014/main" id="{B08AD00E-1A46-92EF-2CF4-E2AC6EF78796}"/>
              </a:ext>
            </a:extLst>
          </p:cNvPr>
          <p:cNvSpPr/>
          <p:nvPr/>
        </p:nvSpPr>
        <p:spPr>
          <a:xfrm>
            <a:off x="5061857" y="3429000"/>
            <a:ext cx="1054360" cy="335902"/>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High</a:t>
            </a:r>
          </a:p>
        </p:txBody>
      </p:sp>
      <p:sp>
        <p:nvSpPr>
          <p:cNvPr id="10" name="Action Button: Blank 9">
            <a:hlinkClick r:id="rId2" action="ppaction://hlinksldjump" highlightClick="1"/>
            <a:extLst>
              <a:ext uri="{FF2B5EF4-FFF2-40B4-BE49-F238E27FC236}">
                <a16:creationId xmlns:a16="http://schemas.microsoft.com/office/drawing/2014/main" id="{A8E1E325-CCF8-1D6A-78F8-2F8AE5647EC2}"/>
              </a:ext>
            </a:extLst>
          </p:cNvPr>
          <p:cNvSpPr/>
          <p:nvPr/>
        </p:nvSpPr>
        <p:spPr>
          <a:xfrm>
            <a:off x="6602964" y="3429000"/>
            <a:ext cx="951723" cy="335902"/>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Low</a:t>
            </a:r>
          </a:p>
        </p:txBody>
      </p:sp>
      <p:sp>
        <p:nvSpPr>
          <p:cNvPr id="13" name="Action Button: Blank 12">
            <a:hlinkClick r:id="rId2" action="ppaction://hlinksldjump" highlightClick="1"/>
            <a:extLst>
              <a:ext uri="{FF2B5EF4-FFF2-40B4-BE49-F238E27FC236}">
                <a16:creationId xmlns:a16="http://schemas.microsoft.com/office/drawing/2014/main" id="{E6EB8CD8-C7D9-D869-31DA-9F5DFA9C2084}"/>
              </a:ext>
            </a:extLst>
          </p:cNvPr>
          <p:cNvSpPr/>
          <p:nvPr/>
        </p:nvSpPr>
        <p:spPr>
          <a:xfrm>
            <a:off x="5032310" y="3933549"/>
            <a:ext cx="1054360" cy="335902"/>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High</a:t>
            </a:r>
          </a:p>
        </p:txBody>
      </p:sp>
      <p:sp>
        <p:nvSpPr>
          <p:cNvPr id="15" name="Action Button: Blank 14">
            <a:hlinkClick r:id="rId3" action="ppaction://hlinksldjump" highlightClick="1"/>
            <a:extLst>
              <a:ext uri="{FF2B5EF4-FFF2-40B4-BE49-F238E27FC236}">
                <a16:creationId xmlns:a16="http://schemas.microsoft.com/office/drawing/2014/main" id="{526A2786-E2B2-16E2-6245-F0A885FE331A}"/>
              </a:ext>
            </a:extLst>
          </p:cNvPr>
          <p:cNvSpPr/>
          <p:nvPr/>
        </p:nvSpPr>
        <p:spPr>
          <a:xfrm>
            <a:off x="6599854" y="3933549"/>
            <a:ext cx="951723" cy="335902"/>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Low</a:t>
            </a:r>
          </a:p>
        </p:txBody>
      </p:sp>
      <p:sp>
        <p:nvSpPr>
          <p:cNvPr id="16" name="Action Button: Blank 15">
            <a:hlinkClick r:id="rId2" action="ppaction://hlinksldjump" highlightClick="1"/>
            <a:extLst>
              <a:ext uri="{FF2B5EF4-FFF2-40B4-BE49-F238E27FC236}">
                <a16:creationId xmlns:a16="http://schemas.microsoft.com/office/drawing/2014/main" id="{30026DB1-3883-B7B6-50BF-4355BAB8223D}"/>
              </a:ext>
            </a:extLst>
          </p:cNvPr>
          <p:cNvSpPr/>
          <p:nvPr/>
        </p:nvSpPr>
        <p:spPr>
          <a:xfrm>
            <a:off x="5032310" y="4438098"/>
            <a:ext cx="1054360" cy="335902"/>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High</a:t>
            </a:r>
          </a:p>
        </p:txBody>
      </p:sp>
      <p:sp>
        <p:nvSpPr>
          <p:cNvPr id="17" name="Action Button: Blank 16">
            <a:hlinkClick r:id="rId3" action="ppaction://hlinksldjump" highlightClick="1"/>
            <a:extLst>
              <a:ext uri="{FF2B5EF4-FFF2-40B4-BE49-F238E27FC236}">
                <a16:creationId xmlns:a16="http://schemas.microsoft.com/office/drawing/2014/main" id="{EC106F3F-0060-73A0-7699-2AAFAB5C6A1A}"/>
              </a:ext>
            </a:extLst>
          </p:cNvPr>
          <p:cNvSpPr/>
          <p:nvPr/>
        </p:nvSpPr>
        <p:spPr>
          <a:xfrm>
            <a:off x="6591117" y="4453033"/>
            <a:ext cx="951723" cy="335902"/>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Low</a:t>
            </a:r>
          </a:p>
        </p:txBody>
      </p:sp>
      <p:sp>
        <p:nvSpPr>
          <p:cNvPr id="18" name="Action Button: Blank 17">
            <a:hlinkClick r:id="rId4" action="ppaction://hlinksldjump" highlightClick="1"/>
            <a:extLst>
              <a:ext uri="{FF2B5EF4-FFF2-40B4-BE49-F238E27FC236}">
                <a16:creationId xmlns:a16="http://schemas.microsoft.com/office/drawing/2014/main" id="{C38EB867-4E81-D2BB-A293-579CBB44681D}"/>
              </a:ext>
            </a:extLst>
          </p:cNvPr>
          <p:cNvSpPr/>
          <p:nvPr/>
        </p:nvSpPr>
        <p:spPr>
          <a:xfrm>
            <a:off x="5032310" y="5029200"/>
            <a:ext cx="2510530" cy="664485"/>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Click here to Continue</a:t>
            </a:r>
          </a:p>
        </p:txBody>
      </p:sp>
    </p:spTree>
    <p:extLst>
      <p:ext uri="{BB962C8B-B14F-4D97-AF65-F5344CB8AC3E}">
        <p14:creationId xmlns:p14="http://schemas.microsoft.com/office/powerpoint/2010/main" val="38082379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6 - Rationale of decisions</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p:txBody>
          <a:bodyPr/>
          <a:lstStyle/>
          <a:p>
            <a:pPr marL="0" indent="0" algn="ctr">
              <a:buNone/>
            </a:pPr>
            <a:r>
              <a:rPr lang="en-US" sz="4500" dirty="0">
                <a:latin typeface="Verdana" panose="020B0604030504040204" pitchFamily="34" charset="0"/>
                <a:ea typeface="Verdana" panose="020B0604030504040204" pitchFamily="34" charset="0"/>
              </a:rPr>
              <a:t>You have this down!!!</a:t>
            </a:r>
          </a:p>
          <a:p>
            <a:pPr marL="0" indent="0" algn="ctr">
              <a:buNone/>
            </a:pPr>
            <a:r>
              <a:rPr lang="en-US" sz="4500" dirty="0">
                <a:latin typeface="Verdana" panose="020B0604030504040204" pitchFamily="34" charset="0"/>
                <a:ea typeface="Verdana" panose="020B0604030504040204" pitchFamily="34" charset="0"/>
              </a:rPr>
              <a:t>Great job!!!</a:t>
            </a:r>
            <a:r>
              <a:rPr lang="en-US" dirty="0">
                <a:latin typeface="Verdana" panose="020B0604030504040204" pitchFamily="34" charset="0"/>
                <a:ea typeface="Verdana" panose="020B0604030504040204" pitchFamily="34" charset="0"/>
              </a:rPr>
              <a:t>	</a:t>
            </a:r>
          </a:p>
          <a:p>
            <a:pPr marL="0" indent="0" algn="ctr">
              <a:buNone/>
            </a:pPr>
            <a:endParaRPr lang="en-US" dirty="0">
              <a:latin typeface="Verdana" panose="020B0604030504040204" pitchFamily="34" charset="0"/>
              <a:ea typeface="Verdana" panose="020B0604030504040204" pitchFamily="34" charset="0"/>
            </a:endParaRPr>
          </a:p>
        </p:txBody>
      </p:sp>
      <p:sp>
        <p:nvSpPr>
          <p:cNvPr id="7" name="Action Button: Blank 6">
            <a:hlinkClick r:id="rId2" action="ppaction://hlinksldjump" highlightClick="1"/>
            <a:extLst>
              <a:ext uri="{FF2B5EF4-FFF2-40B4-BE49-F238E27FC236}">
                <a16:creationId xmlns:a16="http://schemas.microsoft.com/office/drawing/2014/main" id="{6F171F15-0E62-6458-39DF-C4AA5F6CFE1B}"/>
              </a:ext>
            </a:extLst>
          </p:cNvPr>
          <p:cNvSpPr/>
          <p:nvPr/>
        </p:nvSpPr>
        <p:spPr>
          <a:xfrm>
            <a:off x="4926563" y="4068147"/>
            <a:ext cx="2239347" cy="57849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Return to Previous Page</a:t>
            </a:r>
          </a:p>
        </p:txBody>
      </p:sp>
    </p:spTree>
    <p:extLst>
      <p:ext uri="{BB962C8B-B14F-4D97-AF65-F5344CB8AC3E}">
        <p14:creationId xmlns:p14="http://schemas.microsoft.com/office/powerpoint/2010/main" val="25715232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rPr>
              <a:t>Section 6 - Rationale of decisions</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10">
            <a:extLst>
              <a:ext uri="{FF2B5EF4-FFF2-40B4-BE49-F238E27FC236}">
                <a16:creationId xmlns:a16="http://schemas.microsoft.com/office/drawing/2014/main" id="{03BF4DFE-0FFE-59C4-6B1B-295BBAFEED7B}"/>
              </a:ext>
            </a:extLst>
          </p:cNvPr>
          <p:cNvSpPr>
            <a:spLocks noGrp="1"/>
          </p:cNvSpPr>
          <p:nvPr>
            <p:ph idx="1"/>
          </p:nvPr>
        </p:nvSpPr>
        <p:spPr>
          <a:xfrm>
            <a:off x="1450975" y="2016125"/>
            <a:ext cx="9604375" cy="3449638"/>
          </a:xfrm>
        </p:spPr>
        <p:txBody>
          <a:bodyPr/>
          <a:lstStyle/>
          <a:p>
            <a:pPr marL="0" indent="0" algn="ctr">
              <a:buNone/>
            </a:pPr>
            <a:r>
              <a:rPr lang="en-US" sz="4500" dirty="0">
                <a:latin typeface="Verdana" panose="020B0604030504040204" pitchFamily="34" charset="0"/>
                <a:ea typeface="Verdana" panose="020B0604030504040204" pitchFamily="34" charset="0"/>
              </a:rPr>
              <a:t>Take another look at the item.</a:t>
            </a:r>
          </a:p>
          <a:p>
            <a:pPr marL="0" indent="0" algn="ctr">
              <a:buNone/>
            </a:pPr>
            <a:r>
              <a:rPr lang="en-US" dirty="0">
                <a:latin typeface="Verdana" panose="020B0604030504040204" pitchFamily="34" charset="0"/>
                <a:ea typeface="Verdana" panose="020B0604030504040204" pitchFamily="34" charset="0"/>
              </a:rPr>
              <a:t>	</a:t>
            </a:r>
          </a:p>
          <a:p>
            <a:pPr marL="0" indent="0" algn="ctr">
              <a:buNone/>
            </a:pPr>
            <a:endParaRPr lang="en-US" dirty="0">
              <a:latin typeface="Verdana" panose="020B0604030504040204" pitchFamily="34" charset="0"/>
              <a:ea typeface="Verdana" panose="020B0604030504040204" pitchFamily="34" charset="0"/>
            </a:endParaRPr>
          </a:p>
        </p:txBody>
      </p:sp>
      <p:sp>
        <p:nvSpPr>
          <p:cNvPr id="8" name="Action Button: Blank 7">
            <a:hlinkClick r:id="rId2" action="ppaction://hlinksldjump" highlightClick="1"/>
            <a:extLst>
              <a:ext uri="{FF2B5EF4-FFF2-40B4-BE49-F238E27FC236}">
                <a16:creationId xmlns:a16="http://schemas.microsoft.com/office/drawing/2014/main" id="{FB0B87ED-59FD-3DA6-6B65-C6ED813D95DB}"/>
              </a:ext>
            </a:extLst>
          </p:cNvPr>
          <p:cNvSpPr/>
          <p:nvPr/>
        </p:nvSpPr>
        <p:spPr>
          <a:xfrm>
            <a:off x="4236098" y="3797559"/>
            <a:ext cx="2519265" cy="690465"/>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Return to Previous Page</a:t>
            </a:r>
          </a:p>
        </p:txBody>
      </p:sp>
    </p:spTree>
    <p:extLst>
      <p:ext uri="{BB962C8B-B14F-4D97-AF65-F5344CB8AC3E}">
        <p14:creationId xmlns:p14="http://schemas.microsoft.com/office/powerpoint/2010/main" val="31159465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6 - Rationale of decisions</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a:xfrm>
            <a:off x="2009540" y="1973625"/>
            <a:ext cx="7546544" cy="2472325"/>
          </a:xfrm>
        </p:spPr>
        <p:txBody>
          <a:bodyPr>
            <a:normAutofit fontScale="92500"/>
          </a:bodyPr>
          <a:lstStyle/>
          <a:p>
            <a:pPr marL="0" indent="0">
              <a:buNone/>
            </a:pPr>
            <a:r>
              <a:rPr lang="en-US" dirty="0">
                <a:latin typeface="Verdana" panose="020B0604030504040204" pitchFamily="34" charset="0"/>
                <a:ea typeface="Verdana" panose="020B0604030504040204" pitchFamily="34" charset="0"/>
              </a:rPr>
              <a:t>This activity is called Near or Far. </a:t>
            </a:r>
          </a:p>
          <a:p>
            <a:pPr marL="0" indent="0">
              <a:buNone/>
            </a:pPr>
            <a:r>
              <a:rPr lang="en-US" dirty="0">
                <a:latin typeface="Verdana" panose="020B0604030504040204" pitchFamily="34" charset="0"/>
                <a:ea typeface="Verdana" panose="020B0604030504040204" pitchFamily="34" charset="0"/>
              </a:rPr>
              <a:t>On average, a health care provider gets the same item out of the supply room five times per day. Anything over five times needs to be near the door to the supply room. This allows the health care provider to minimize movement and reducing time it takes to obtain the supply.</a:t>
            </a:r>
          </a:p>
        </p:txBody>
      </p:sp>
      <p:pic>
        <p:nvPicPr>
          <p:cNvPr id="8" name="Picture 7">
            <a:extLst>
              <a:ext uri="{FF2B5EF4-FFF2-40B4-BE49-F238E27FC236}">
                <a16:creationId xmlns:a16="http://schemas.microsoft.com/office/drawing/2014/main" id="{B997F856-A98B-C9DB-A2FF-9F40DE6787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9168" y="4536855"/>
            <a:ext cx="1469759" cy="1516626"/>
          </a:xfrm>
          <a:prstGeom prst="rect">
            <a:avLst/>
          </a:prstGeom>
          <a:noFill/>
          <a:ln>
            <a:noFill/>
          </a:ln>
        </p:spPr>
      </p:pic>
      <p:pic>
        <p:nvPicPr>
          <p:cNvPr id="9" name="Picture 8">
            <a:extLst>
              <a:ext uri="{FF2B5EF4-FFF2-40B4-BE49-F238E27FC236}">
                <a16:creationId xmlns:a16="http://schemas.microsoft.com/office/drawing/2014/main" id="{1EC484E0-543F-9023-A271-D06C29DDCA2B}"/>
              </a:ext>
            </a:extLst>
          </p:cNvPr>
          <p:cNvPicPr>
            <a:picLocks noChangeAspect="1"/>
          </p:cNvPicPr>
          <p:nvPr/>
        </p:nvPicPr>
        <p:blipFill>
          <a:blip r:embed="rId3"/>
          <a:stretch>
            <a:fillRect/>
          </a:stretch>
        </p:blipFill>
        <p:spPr>
          <a:xfrm rot="10800000" flipH="1">
            <a:off x="922290" y="4349154"/>
            <a:ext cx="1116335" cy="1704327"/>
          </a:xfrm>
          <a:prstGeom prst="rect">
            <a:avLst/>
          </a:prstGeom>
        </p:spPr>
      </p:pic>
      <p:pic>
        <p:nvPicPr>
          <p:cNvPr id="3" name="Picture 2">
            <a:extLst>
              <a:ext uri="{FF2B5EF4-FFF2-40B4-BE49-F238E27FC236}">
                <a16:creationId xmlns:a16="http://schemas.microsoft.com/office/drawing/2014/main" id="{457C12BE-E549-8E3D-C08C-15786056BAE0}"/>
              </a:ext>
            </a:extLst>
          </p:cNvPr>
          <p:cNvPicPr>
            <a:picLocks noChangeAspect="1"/>
          </p:cNvPicPr>
          <p:nvPr/>
        </p:nvPicPr>
        <p:blipFill>
          <a:blip r:embed="rId3"/>
          <a:stretch>
            <a:fillRect/>
          </a:stretch>
        </p:blipFill>
        <p:spPr>
          <a:xfrm rot="10800000" flipH="1">
            <a:off x="4611732" y="4349154"/>
            <a:ext cx="1116335" cy="1704327"/>
          </a:xfrm>
          <a:prstGeom prst="rect">
            <a:avLst/>
          </a:prstGeom>
        </p:spPr>
      </p:pic>
      <p:sp>
        <p:nvSpPr>
          <p:cNvPr id="14" name="TextBox 13">
            <a:extLst>
              <a:ext uri="{FF2B5EF4-FFF2-40B4-BE49-F238E27FC236}">
                <a16:creationId xmlns:a16="http://schemas.microsoft.com/office/drawing/2014/main" id="{B9117137-277D-922E-4A73-73071EBB6DB5}"/>
              </a:ext>
            </a:extLst>
          </p:cNvPr>
          <p:cNvSpPr txBox="1"/>
          <p:nvPr/>
        </p:nvSpPr>
        <p:spPr>
          <a:xfrm>
            <a:off x="6096000" y="4927152"/>
            <a:ext cx="5784948" cy="369332"/>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Click the arrow to move to the next slide.</a:t>
            </a:r>
          </a:p>
        </p:txBody>
      </p:sp>
    </p:spTree>
    <p:extLst>
      <p:ext uri="{BB962C8B-B14F-4D97-AF65-F5344CB8AC3E}">
        <p14:creationId xmlns:p14="http://schemas.microsoft.com/office/powerpoint/2010/main" val="21018193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6 - Rationale of decisions</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a:xfrm>
            <a:off x="1451579" y="1987740"/>
            <a:ext cx="9603275" cy="3450613"/>
          </a:xfrm>
        </p:spPr>
        <p:txBody>
          <a:bodyPr/>
          <a:lstStyle/>
          <a:p>
            <a:pPr marL="0" indent="0">
              <a:buNone/>
            </a:pPr>
            <a:r>
              <a:rPr lang="en-US" dirty="0">
                <a:latin typeface="Verdana" panose="020B0604030504040204" pitchFamily="34" charset="0"/>
                <a:ea typeface="Verdana" panose="020B0604030504040204" pitchFamily="34" charset="0"/>
              </a:rPr>
              <a:t>This activity is called Near or Far. </a:t>
            </a:r>
          </a:p>
          <a:p>
            <a:pPr marL="0" indent="0">
              <a:buNone/>
            </a:pPr>
            <a:r>
              <a:rPr lang="en-US" dirty="0">
                <a:latin typeface="Verdana" panose="020B0604030504040204" pitchFamily="34" charset="0"/>
                <a:ea typeface="Verdana" panose="020B0604030504040204" pitchFamily="34" charset="0"/>
              </a:rPr>
              <a:t>Review the item and its use. Determine if needs to be near the door or if it is OK to be further into the supply room.</a:t>
            </a:r>
          </a:p>
          <a:p>
            <a:pPr marL="0" indent="0">
              <a:buNone/>
            </a:pPr>
            <a:r>
              <a:rPr lang="en-US" dirty="0">
                <a:latin typeface="Verdana" panose="020B0604030504040204" pitchFamily="34" charset="0"/>
                <a:ea typeface="Verdana" panose="020B0604030504040204" pitchFamily="34" charset="0"/>
              </a:rPr>
              <a:t>Medical Tape – 20 times/day</a:t>
            </a:r>
          </a:p>
          <a:p>
            <a:pPr marL="0" indent="0">
              <a:buNone/>
            </a:pPr>
            <a:r>
              <a:rPr lang="en-US" dirty="0">
                <a:latin typeface="Verdana" panose="020B0604030504040204" pitchFamily="34" charset="0"/>
                <a:ea typeface="Verdana" panose="020B0604030504040204" pitchFamily="34" charset="0"/>
              </a:rPr>
              <a:t>Lotions – 1 time/day</a:t>
            </a:r>
          </a:p>
          <a:p>
            <a:pPr marL="0" indent="0">
              <a:buNone/>
            </a:pPr>
            <a:r>
              <a:rPr lang="en-US" dirty="0">
                <a:latin typeface="Verdana" panose="020B0604030504040204" pitchFamily="34" charset="0"/>
                <a:ea typeface="Verdana" panose="020B0604030504040204" pitchFamily="34" charset="0"/>
              </a:rPr>
              <a:t>Butterfly needle – 10 times/day</a:t>
            </a:r>
          </a:p>
          <a:p>
            <a:pPr marL="0" indent="0">
              <a:buNone/>
            </a:pPr>
            <a:r>
              <a:rPr lang="en-US" dirty="0">
                <a:latin typeface="Verdana" panose="020B0604030504040204" pitchFamily="34" charset="0"/>
                <a:ea typeface="Verdana" panose="020B0604030504040204" pitchFamily="34" charset="0"/>
              </a:rPr>
              <a:t>IV Tubing – 12 times/day</a:t>
            </a:r>
          </a:p>
        </p:txBody>
      </p:sp>
      <p:sp>
        <p:nvSpPr>
          <p:cNvPr id="3" name="Action Button: Blank 2">
            <a:hlinkClick r:id="rId2" action="ppaction://hlinksldjump" highlightClick="1"/>
            <a:extLst>
              <a:ext uri="{FF2B5EF4-FFF2-40B4-BE49-F238E27FC236}">
                <a16:creationId xmlns:a16="http://schemas.microsoft.com/office/drawing/2014/main" id="{194CA60E-3EA1-6C90-5DAA-E3842ABFC114}"/>
              </a:ext>
            </a:extLst>
          </p:cNvPr>
          <p:cNvSpPr/>
          <p:nvPr/>
        </p:nvSpPr>
        <p:spPr>
          <a:xfrm>
            <a:off x="6352162" y="3356795"/>
            <a:ext cx="1011676" cy="384243"/>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Near</a:t>
            </a:r>
          </a:p>
        </p:txBody>
      </p:sp>
      <p:sp>
        <p:nvSpPr>
          <p:cNvPr id="7" name="Action Button: Blank 6">
            <a:hlinkClick r:id="rId3" action="ppaction://hlinksldjump" highlightClick="1"/>
            <a:extLst>
              <a:ext uri="{FF2B5EF4-FFF2-40B4-BE49-F238E27FC236}">
                <a16:creationId xmlns:a16="http://schemas.microsoft.com/office/drawing/2014/main" id="{DCE1CD69-F207-C7C0-3584-13B61C93079E}"/>
              </a:ext>
            </a:extLst>
          </p:cNvPr>
          <p:cNvSpPr/>
          <p:nvPr/>
        </p:nvSpPr>
        <p:spPr>
          <a:xfrm>
            <a:off x="7670722" y="3331818"/>
            <a:ext cx="1565620" cy="384243"/>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Further In</a:t>
            </a:r>
          </a:p>
        </p:txBody>
      </p:sp>
      <p:sp>
        <p:nvSpPr>
          <p:cNvPr id="8" name="Action Button: Blank 7">
            <a:hlinkClick r:id="rId3" action="ppaction://hlinksldjump" highlightClick="1"/>
            <a:extLst>
              <a:ext uri="{FF2B5EF4-FFF2-40B4-BE49-F238E27FC236}">
                <a16:creationId xmlns:a16="http://schemas.microsoft.com/office/drawing/2014/main" id="{6D6CCB5B-80E5-DDB4-511D-AFFE93EAFAF5}"/>
              </a:ext>
            </a:extLst>
          </p:cNvPr>
          <p:cNvSpPr/>
          <p:nvPr/>
        </p:nvSpPr>
        <p:spPr>
          <a:xfrm>
            <a:off x="6352162" y="3903016"/>
            <a:ext cx="1011676" cy="384243"/>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Near</a:t>
            </a:r>
          </a:p>
        </p:txBody>
      </p:sp>
      <p:sp>
        <p:nvSpPr>
          <p:cNvPr id="9" name="Action Button: Blank 8">
            <a:hlinkClick r:id="rId2" action="ppaction://hlinksldjump" highlightClick="1"/>
            <a:extLst>
              <a:ext uri="{FF2B5EF4-FFF2-40B4-BE49-F238E27FC236}">
                <a16:creationId xmlns:a16="http://schemas.microsoft.com/office/drawing/2014/main" id="{ADEC313A-0FD5-57C1-0B5F-EEABB63C3E62}"/>
              </a:ext>
            </a:extLst>
          </p:cNvPr>
          <p:cNvSpPr/>
          <p:nvPr/>
        </p:nvSpPr>
        <p:spPr>
          <a:xfrm>
            <a:off x="7670722" y="3903016"/>
            <a:ext cx="1565620" cy="384243"/>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Further In</a:t>
            </a:r>
          </a:p>
        </p:txBody>
      </p:sp>
      <p:sp>
        <p:nvSpPr>
          <p:cNvPr id="10" name="Action Button: Blank 9">
            <a:hlinkClick r:id="rId2" action="ppaction://hlinksldjump" highlightClick="1"/>
            <a:extLst>
              <a:ext uri="{FF2B5EF4-FFF2-40B4-BE49-F238E27FC236}">
                <a16:creationId xmlns:a16="http://schemas.microsoft.com/office/drawing/2014/main" id="{75A7BD50-8F70-E878-AD91-3A38C2032971}"/>
              </a:ext>
            </a:extLst>
          </p:cNvPr>
          <p:cNvSpPr/>
          <p:nvPr/>
        </p:nvSpPr>
        <p:spPr>
          <a:xfrm>
            <a:off x="6352162" y="4995579"/>
            <a:ext cx="1011676" cy="384243"/>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Near</a:t>
            </a:r>
          </a:p>
        </p:txBody>
      </p:sp>
      <p:sp>
        <p:nvSpPr>
          <p:cNvPr id="12" name="Action Button: Blank 11">
            <a:hlinkClick r:id="rId2" action="ppaction://hlinksldjump" highlightClick="1"/>
            <a:extLst>
              <a:ext uri="{FF2B5EF4-FFF2-40B4-BE49-F238E27FC236}">
                <a16:creationId xmlns:a16="http://schemas.microsoft.com/office/drawing/2014/main" id="{C8851D82-A119-92FF-31B4-B7E420AAA719}"/>
              </a:ext>
            </a:extLst>
          </p:cNvPr>
          <p:cNvSpPr/>
          <p:nvPr/>
        </p:nvSpPr>
        <p:spPr>
          <a:xfrm>
            <a:off x="6352162" y="4431024"/>
            <a:ext cx="1011676" cy="384243"/>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Near</a:t>
            </a:r>
          </a:p>
        </p:txBody>
      </p:sp>
      <p:sp>
        <p:nvSpPr>
          <p:cNvPr id="14" name="Action Button: Blank 13">
            <a:hlinkClick r:id="rId3" action="ppaction://hlinksldjump" highlightClick="1"/>
            <a:extLst>
              <a:ext uri="{FF2B5EF4-FFF2-40B4-BE49-F238E27FC236}">
                <a16:creationId xmlns:a16="http://schemas.microsoft.com/office/drawing/2014/main" id="{CC879E35-B8DD-D8F8-3728-CF585E4155C3}"/>
              </a:ext>
            </a:extLst>
          </p:cNvPr>
          <p:cNvSpPr/>
          <p:nvPr/>
        </p:nvSpPr>
        <p:spPr>
          <a:xfrm>
            <a:off x="7670722" y="4445702"/>
            <a:ext cx="1565620" cy="384243"/>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Further In</a:t>
            </a:r>
          </a:p>
        </p:txBody>
      </p:sp>
      <p:sp>
        <p:nvSpPr>
          <p:cNvPr id="15" name="Action Button: Blank 14">
            <a:hlinkClick r:id="rId3" action="ppaction://hlinksldjump" highlightClick="1"/>
            <a:extLst>
              <a:ext uri="{FF2B5EF4-FFF2-40B4-BE49-F238E27FC236}">
                <a16:creationId xmlns:a16="http://schemas.microsoft.com/office/drawing/2014/main" id="{9F89ECFC-4633-CC50-2209-7E76048E6DC5}"/>
              </a:ext>
            </a:extLst>
          </p:cNvPr>
          <p:cNvSpPr/>
          <p:nvPr/>
        </p:nvSpPr>
        <p:spPr>
          <a:xfrm>
            <a:off x="7670722" y="4995579"/>
            <a:ext cx="1565620" cy="384243"/>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Further In</a:t>
            </a:r>
          </a:p>
        </p:txBody>
      </p:sp>
      <p:sp>
        <p:nvSpPr>
          <p:cNvPr id="17" name="Action Button: Blank 16">
            <a:hlinkClick r:id="rId4" action="ppaction://hlinksldjump" highlightClick="1"/>
            <a:extLst>
              <a:ext uri="{FF2B5EF4-FFF2-40B4-BE49-F238E27FC236}">
                <a16:creationId xmlns:a16="http://schemas.microsoft.com/office/drawing/2014/main" id="{A8FEC506-3656-DF02-C2C2-07E3A9A50981}"/>
              </a:ext>
            </a:extLst>
          </p:cNvPr>
          <p:cNvSpPr/>
          <p:nvPr/>
        </p:nvSpPr>
        <p:spPr>
          <a:xfrm>
            <a:off x="6352162" y="5533053"/>
            <a:ext cx="2884180" cy="52042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Click here to Continue</a:t>
            </a:r>
          </a:p>
        </p:txBody>
      </p:sp>
      <p:sp>
        <p:nvSpPr>
          <p:cNvPr id="18" name="Action Button: Go Back or Previous 17">
            <a:hlinkClick r:id="" action="ppaction://hlinkshowjump?jump=previousslide" highlightClick="1"/>
            <a:extLst>
              <a:ext uri="{FF2B5EF4-FFF2-40B4-BE49-F238E27FC236}">
                <a16:creationId xmlns:a16="http://schemas.microsoft.com/office/drawing/2014/main" id="{27A26E55-FDA7-34BC-7771-3D9604950F3D}"/>
              </a:ext>
            </a:extLst>
          </p:cNvPr>
          <p:cNvSpPr/>
          <p:nvPr/>
        </p:nvSpPr>
        <p:spPr>
          <a:xfrm>
            <a:off x="8154955" y="6139542"/>
            <a:ext cx="839755" cy="718458"/>
          </a:xfrm>
          <a:prstGeom prst="actionButtonBackPrevious">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19756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rPr>
              <a:t>Section 6 - Rationale of decisions</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p:txBody>
          <a:bodyPr>
            <a:normAutofit/>
          </a:bodyPr>
          <a:lstStyle/>
          <a:p>
            <a:pPr marL="0" indent="0" algn="ctr">
              <a:buNone/>
            </a:pPr>
            <a:r>
              <a:rPr lang="en-US" sz="4500" dirty="0">
                <a:latin typeface="Verdana" panose="020B0604030504040204" pitchFamily="34" charset="0"/>
                <a:ea typeface="Verdana" panose="020B0604030504040204" pitchFamily="34" charset="0"/>
              </a:rPr>
              <a:t>You have this down!!!</a:t>
            </a:r>
          </a:p>
          <a:p>
            <a:pPr marL="0" indent="0" algn="ctr">
              <a:buNone/>
            </a:pPr>
            <a:r>
              <a:rPr lang="en-US" sz="4500" dirty="0">
                <a:latin typeface="Verdana" panose="020B0604030504040204" pitchFamily="34" charset="0"/>
                <a:ea typeface="Verdana" panose="020B0604030504040204" pitchFamily="34" charset="0"/>
              </a:rPr>
              <a:t>Great Job!!!</a:t>
            </a:r>
          </a:p>
        </p:txBody>
      </p:sp>
      <p:sp>
        <p:nvSpPr>
          <p:cNvPr id="8" name="Action Button: Blank 7">
            <a:hlinkClick r:id="rId2" action="ppaction://hlinksldjump" highlightClick="1"/>
            <a:extLst>
              <a:ext uri="{FF2B5EF4-FFF2-40B4-BE49-F238E27FC236}">
                <a16:creationId xmlns:a16="http://schemas.microsoft.com/office/drawing/2014/main" id="{49EEA4E8-9825-7615-D38A-1F7F52287D3A}"/>
              </a:ext>
            </a:extLst>
          </p:cNvPr>
          <p:cNvSpPr/>
          <p:nvPr/>
        </p:nvSpPr>
        <p:spPr>
          <a:xfrm>
            <a:off x="4590661" y="4030824"/>
            <a:ext cx="3247053" cy="522515"/>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Return to Previous Page</a:t>
            </a:r>
          </a:p>
        </p:txBody>
      </p:sp>
    </p:spTree>
    <p:extLst>
      <p:ext uri="{BB962C8B-B14F-4D97-AF65-F5344CB8AC3E}">
        <p14:creationId xmlns:p14="http://schemas.microsoft.com/office/powerpoint/2010/main" val="3551433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6 - Rationale of decisions</a:t>
            </a:r>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p:txBody>
          <a:bodyPr/>
          <a:lstStyle/>
          <a:p>
            <a:pPr marL="0" indent="0" algn="ctr">
              <a:buNone/>
            </a:pPr>
            <a:r>
              <a:rPr lang="en-US" sz="4500" dirty="0">
                <a:latin typeface="Verdana" panose="020B0604030504040204" pitchFamily="34" charset="0"/>
                <a:ea typeface="Verdana" panose="020B0604030504040204" pitchFamily="34" charset="0"/>
              </a:rPr>
              <a:t>Take another look at the item.</a:t>
            </a:r>
          </a:p>
          <a:p>
            <a:pPr marL="0" indent="0" algn="ctr">
              <a:buNone/>
            </a:pPr>
            <a:endParaRPr lang="en-US" sz="2000" dirty="0">
              <a:latin typeface="Verdana" panose="020B0604030504040204" pitchFamily="34" charset="0"/>
              <a:ea typeface="Verdana" panose="020B0604030504040204" pitchFamily="34" charset="0"/>
            </a:endParaRPr>
          </a:p>
          <a:p>
            <a:pPr marL="0" indent="0">
              <a:buNone/>
            </a:pPr>
            <a:r>
              <a:rPr lang="en-US" dirty="0">
                <a:latin typeface="Verdana" panose="020B0604030504040204" pitchFamily="34" charset="0"/>
                <a:ea typeface="Verdana" panose="020B0604030504040204" pitchFamily="34" charset="0"/>
              </a:rPr>
              <a:t>	</a:t>
            </a:r>
          </a:p>
        </p:txBody>
      </p:sp>
      <p:sp>
        <p:nvSpPr>
          <p:cNvPr id="3" name="Action Button: Blank 2">
            <a:hlinkClick r:id="rId2" action="ppaction://hlinksldjump" highlightClick="1"/>
            <a:extLst>
              <a:ext uri="{FF2B5EF4-FFF2-40B4-BE49-F238E27FC236}">
                <a16:creationId xmlns:a16="http://schemas.microsoft.com/office/drawing/2014/main" id="{F56DF95B-AD6F-FEA7-42BD-7AC8E7C84909}"/>
              </a:ext>
            </a:extLst>
          </p:cNvPr>
          <p:cNvSpPr/>
          <p:nvPr/>
        </p:nvSpPr>
        <p:spPr>
          <a:xfrm>
            <a:off x="4422710" y="4058816"/>
            <a:ext cx="3023119" cy="541176"/>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rPr>
              <a:t>Return to Previous Page</a:t>
            </a:r>
          </a:p>
        </p:txBody>
      </p:sp>
    </p:spTree>
    <p:extLst>
      <p:ext uri="{BB962C8B-B14F-4D97-AF65-F5344CB8AC3E}">
        <p14:creationId xmlns:p14="http://schemas.microsoft.com/office/powerpoint/2010/main" val="17289157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Section 6 - Rationale of decisions</a:t>
            </a:r>
          </a:p>
        </p:txBody>
      </p:sp>
      <p:sp>
        <p:nvSpPr>
          <p:cNvPr id="4" name="Action Button: Go Forward or Next 3">
            <a:hlinkClick r:id="" action="ppaction://hlinkshowjump?jump=nextslide" highlightClick="1"/>
            <a:extLst>
              <a:ext uri="{FF2B5EF4-FFF2-40B4-BE49-F238E27FC236}">
                <a16:creationId xmlns:a16="http://schemas.microsoft.com/office/drawing/2014/main" id="{CB271E87-72D8-F969-267F-AB01FBC8975C}"/>
              </a:ext>
            </a:extLst>
          </p:cNvPr>
          <p:cNvSpPr/>
          <p:nvPr/>
        </p:nvSpPr>
        <p:spPr>
          <a:xfrm>
            <a:off x="10596693" y="6139542"/>
            <a:ext cx="916322" cy="718458"/>
          </a:xfrm>
          <a:prstGeom prst="actionButtonForwardNex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CC363-85FA-6DC9-FB72-546E08DCFF64}"/>
              </a:ext>
            </a:extLst>
          </p:cNvPr>
          <p:cNvSpPr>
            <a:spLocks noGrp="1"/>
          </p:cNvSpPr>
          <p:nvPr>
            <p:ph idx="1"/>
          </p:nvPr>
        </p:nvSpPr>
        <p:spPr/>
        <p:txBody>
          <a:bodyPr>
            <a:normAutofit fontScale="85000" lnSpcReduction="20000"/>
          </a:bodyPr>
          <a:lstStyle/>
          <a:p>
            <a:pPr marL="0" indent="0">
              <a:buNone/>
            </a:pPr>
            <a:r>
              <a:rPr lang="en-US" dirty="0">
                <a:latin typeface="Verdana" panose="020B0604030504040204" pitchFamily="34" charset="0"/>
                <a:ea typeface="Verdana" panose="020B0604030504040204" pitchFamily="34" charset="0"/>
              </a:rPr>
              <a:t>Great job completing this part of the lesson!</a:t>
            </a:r>
          </a:p>
          <a:p>
            <a:pPr marL="0" indent="0">
              <a:buNone/>
            </a:pPr>
            <a:endParaRPr lang="en-US" sz="2000" dirty="0">
              <a:latin typeface="Verdana" panose="020B0604030504040204" pitchFamily="34" charset="0"/>
              <a:ea typeface="Verdana" panose="020B0604030504040204" pitchFamily="34" charset="0"/>
            </a:endParaRPr>
          </a:p>
          <a:p>
            <a:pPr marL="0" indent="0">
              <a:buNone/>
            </a:pPr>
            <a:r>
              <a:rPr lang="en-US" sz="2000" dirty="0">
                <a:latin typeface="Verdana" panose="020B0604030504040204" pitchFamily="34" charset="0"/>
                <a:ea typeface="Verdana" panose="020B0604030504040204" pitchFamily="34" charset="0"/>
              </a:rPr>
              <a:t>Create the fourth part of your electronic job aid.</a:t>
            </a:r>
          </a:p>
          <a:p>
            <a:endParaRPr lang="en-US" sz="2000" dirty="0">
              <a:latin typeface="Verdana" panose="020B0604030504040204" pitchFamily="34" charset="0"/>
              <a:ea typeface="Verdana" panose="020B0604030504040204" pitchFamily="34" charset="0"/>
            </a:endParaRPr>
          </a:p>
          <a:p>
            <a:pPr marL="0" indent="0">
              <a:buNone/>
            </a:pPr>
            <a:r>
              <a:rPr lang="en-US" dirty="0">
                <a:latin typeface="Verdana" panose="020B0604030504040204" pitchFamily="34" charset="0"/>
                <a:ea typeface="Verdana" panose="020B0604030504040204" pitchFamily="34" charset="0"/>
              </a:rPr>
              <a:t>Provide how materials should be organized in a supply room.</a:t>
            </a:r>
            <a:endParaRPr lang="en-US" sz="2000" dirty="0">
              <a:latin typeface="Verdana" panose="020B0604030504040204" pitchFamily="34" charset="0"/>
              <a:ea typeface="Verdana" panose="020B0604030504040204" pitchFamily="34" charset="0"/>
            </a:endParaRPr>
          </a:p>
          <a:p>
            <a:endParaRPr lang="en-US" sz="2000" dirty="0">
              <a:latin typeface="Verdana" panose="020B0604030504040204" pitchFamily="34" charset="0"/>
              <a:ea typeface="Verdana" panose="020B0604030504040204" pitchFamily="34" charset="0"/>
            </a:endParaRPr>
          </a:p>
          <a:p>
            <a:pPr marL="0" indent="0">
              <a:buNone/>
            </a:pPr>
            <a:r>
              <a:rPr lang="en-US" sz="2000" dirty="0">
                <a:latin typeface="Verdana" panose="020B0604030504040204" pitchFamily="34" charset="0"/>
                <a:ea typeface="Verdana" panose="020B0604030504040204" pitchFamily="34" charset="0"/>
              </a:rPr>
              <a:t>Hint: There will be 3 – 5 steps</a:t>
            </a:r>
          </a:p>
          <a:p>
            <a:pPr marL="0" indent="0">
              <a:buNone/>
            </a:pPr>
            <a:endParaRPr lang="en-US" dirty="0">
              <a:latin typeface="Verdana" panose="020B0604030504040204" pitchFamily="34" charset="0"/>
              <a:ea typeface="Verdana" panose="020B0604030504040204" pitchFamily="34" charset="0"/>
            </a:endParaRPr>
          </a:p>
          <a:p>
            <a:pPr marL="0" indent="0">
              <a:buNone/>
            </a:pPr>
            <a:r>
              <a:rPr lang="en-US" dirty="0">
                <a:latin typeface="Verdana" panose="020B0604030504040204" pitchFamily="34" charset="0"/>
                <a:ea typeface="Verdana" panose="020B0604030504040204" pitchFamily="34" charset="0"/>
              </a:rPr>
              <a:t>Click the arrow to move to the next page.</a:t>
            </a:r>
          </a:p>
        </p:txBody>
      </p:sp>
    </p:spTree>
    <p:extLst>
      <p:ext uri="{BB962C8B-B14F-4D97-AF65-F5344CB8AC3E}">
        <p14:creationId xmlns:p14="http://schemas.microsoft.com/office/powerpoint/2010/main" val="41273770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765B-BE48-7FD9-CBF5-30A1173DE657}"/>
              </a:ext>
            </a:extLst>
          </p:cNvPr>
          <p:cNvSpPr>
            <a:spLocks noGrp="1"/>
          </p:cNvSpPr>
          <p:nvPr>
            <p:ph type="title"/>
          </p:nvPr>
        </p:nvSpPr>
        <p:spPr/>
        <p:txBody>
          <a:bodyPr/>
          <a:lstStyle/>
          <a:p>
            <a:pPr algn="ctr"/>
            <a:r>
              <a:rPr lang="en-US" dirty="0">
                <a:latin typeface="Verdana" panose="020B0604030504040204" pitchFamily="34" charset="0"/>
                <a:ea typeface="Verdana" panose="020B0604030504040204" pitchFamily="34" charset="0"/>
              </a:rPr>
              <a:t>Congratulations!!!!</a:t>
            </a:r>
          </a:p>
        </p:txBody>
      </p:sp>
      <p:sp>
        <p:nvSpPr>
          <p:cNvPr id="5" name="Action Button: Go Back or Previous 4">
            <a:hlinkClick r:id="" action="ppaction://hlinkshowjump?jump=previousslide" highlightClick="1"/>
            <a:extLst>
              <a:ext uri="{FF2B5EF4-FFF2-40B4-BE49-F238E27FC236}">
                <a16:creationId xmlns:a16="http://schemas.microsoft.com/office/drawing/2014/main" id="{DF73688B-8F6D-445A-481D-AC44FD30310C}"/>
              </a:ext>
            </a:extLst>
          </p:cNvPr>
          <p:cNvSpPr/>
          <p:nvPr/>
        </p:nvSpPr>
        <p:spPr>
          <a:xfrm>
            <a:off x="7959010" y="6139542"/>
            <a:ext cx="989045" cy="718458"/>
          </a:xfrm>
          <a:prstGeom prst="actionButtonBackPreviou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Go Home 5">
            <a:hlinkClick r:id="" action="ppaction://hlinkshowjump?jump=firstslide" highlightClick="1"/>
            <a:extLst>
              <a:ext uri="{FF2B5EF4-FFF2-40B4-BE49-F238E27FC236}">
                <a16:creationId xmlns:a16="http://schemas.microsoft.com/office/drawing/2014/main" id="{3C68766A-9433-BA6D-9D09-9C7EA7FF0802}"/>
              </a:ext>
            </a:extLst>
          </p:cNvPr>
          <p:cNvSpPr/>
          <p:nvPr/>
        </p:nvSpPr>
        <p:spPr>
          <a:xfrm>
            <a:off x="9338020" y="6139542"/>
            <a:ext cx="916322" cy="718458"/>
          </a:xfrm>
          <a:prstGeom prst="actionButtonHo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B3A50D0-D164-C54B-B79F-093EAF6620B3}"/>
              </a:ext>
            </a:extLst>
          </p:cNvPr>
          <p:cNvSpPr txBox="1"/>
          <p:nvPr/>
        </p:nvSpPr>
        <p:spPr>
          <a:xfrm>
            <a:off x="1451579" y="2286000"/>
            <a:ext cx="9801139" cy="2308324"/>
          </a:xfrm>
          <a:prstGeom prst="rect">
            <a:avLst/>
          </a:prstGeom>
          <a:noFill/>
        </p:spPr>
        <p:txBody>
          <a:bodyPr wrap="square" rtlCol="0">
            <a:spAutoFit/>
          </a:bodyPr>
          <a:lstStyle/>
          <a:p>
            <a:r>
              <a:rPr lang="en-US" sz="2400" dirty="0">
                <a:latin typeface="Verdana" panose="020B0604030504040204" pitchFamily="34" charset="0"/>
                <a:ea typeface="Verdana" panose="020B0604030504040204" pitchFamily="34" charset="0"/>
              </a:rPr>
              <a:t>Excellent Job Completing This Lesson!</a:t>
            </a:r>
          </a:p>
          <a:p>
            <a:endParaRPr lang="en-US" sz="2400" dirty="0">
              <a:latin typeface="Verdana" panose="020B0604030504040204" pitchFamily="34" charset="0"/>
              <a:ea typeface="Verdana" panose="020B0604030504040204" pitchFamily="34" charset="0"/>
            </a:endParaRPr>
          </a:p>
          <a:p>
            <a:r>
              <a:rPr lang="en-US" sz="2400" dirty="0">
                <a:latin typeface="Verdana" panose="020B0604030504040204" pitchFamily="34" charset="0"/>
                <a:ea typeface="Verdana" panose="020B0604030504040204" pitchFamily="34" charset="0"/>
              </a:rPr>
              <a:t>At this point you should have an Electronic Job Aid that will help you as you set up inventory locations in the future.</a:t>
            </a:r>
          </a:p>
          <a:p>
            <a:endParaRPr lang="en-US" sz="2400" dirty="0">
              <a:latin typeface="Verdana" panose="020B0604030504040204" pitchFamily="34" charset="0"/>
              <a:ea typeface="Verdana" panose="020B0604030504040204" pitchFamily="34" charset="0"/>
            </a:endParaRPr>
          </a:p>
          <a:p>
            <a:r>
              <a:rPr lang="en-US" sz="2400" dirty="0">
                <a:latin typeface="Verdana" panose="020B0604030504040204" pitchFamily="34" charset="0"/>
                <a:ea typeface="Verdana" panose="020B0604030504040204" pitchFamily="34" charset="0"/>
              </a:rPr>
              <a:t>Please upload it to the SharePoint Site for manager to review.</a:t>
            </a:r>
          </a:p>
        </p:txBody>
      </p:sp>
      <p:sp>
        <p:nvSpPr>
          <p:cNvPr id="7" name="TextBox 6">
            <a:extLst>
              <a:ext uri="{FF2B5EF4-FFF2-40B4-BE49-F238E27FC236}">
                <a16:creationId xmlns:a16="http://schemas.microsoft.com/office/drawing/2014/main" id="{9C6349F0-7E8D-8B94-FBD3-70D535412AEA}"/>
              </a:ext>
            </a:extLst>
          </p:cNvPr>
          <p:cNvSpPr txBox="1"/>
          <p:nvPr/>
        </p:nvSpPr>
        <p:spPr>
          <a:xfrm>
            <a:off x="93306" y="5458408"/>
            <a:ext cx="10161036" cy="369332"/>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Images provided by Nancy Garso or Open Access</a:t>
            </a:r>
          </a:p>
        </p:txBody>
      </p:sp>
    </p:spTree>
    <p:extLst>
      <p:ext uri="{BB962C8B-B14F-4D97-AF65-F5344CB8AC3E}">
        <p14:creationId xmlns:p14="http://schemas.microsoft.com/office/powerpoint/2010/main" val="424977219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3770</TotalTime>
  <Words>3074</Words>
  <Application>Microsoft Office PowerPoint</Application>
  <PresentationFormat>Widescreen</PresentationFormat>
  <Paragraphs>447</Paragraphs>
  <Slides>62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62</vt:i4>
      </vt:variant>
    </vt:vector>
  </HeadingPairs>
  <TitlesOfParts>
    <vt:vector size="66" baseType="lpstr">
      <vt:lpstr>Arial</vt:lpstr>
      <vt:lpstr>Gill Sans MT</vt:lpstr>
      <vt:lpstr>Verdana</vt:lpstr>
      <vt:lpstr>Gallery</vt:lpstr>
      <vt:lpstr>Inventory Location design</vt:lpstr>
      <vt:lpstr>Navigating through lesson</vt:lpstr>
      <vt:lpstr>Table of Contents </vt:lpstr>
      <vt:lpstr>Section 1 - Introduction</vt:lpstr>
      <vt:lpstr>Section 2 - Inventory Management review</vt:lpstr>
      <vt:lpstr>PowerPoint Presentation</vt:lpstr>
      <vt:lpstr>PowerPoint Presentation</vt:lpstr>
      <vt:lpstr>Section 3 - Navigating through the hospital</vt:lpstr>
      <vt:lpstr>PowerPoint Presentation</vt:lpstr>
      <vt:lpstr>Navigation through the hospital</vt:lpstr>
      <vt:lpstr>PowerPoint Presentation</vt:lpstr>
      <vt:lpstr>Section 3 - Navigation through the hospital</vt:lpstr>
      <vt:lpstr>Section 3 - Navigation through the hospital</vt:lpstr>
      <vt:lpstr>Section 3 - Navigation through the hospital</vt:lpstr>
      <vt:lpstr>Section 3 - Navigation through the hospital</vt:lpstr>
      <vt:lpstr>Section 3 - Navigation through the hospital</vt:lpstr>
      <vt:lpstr>Section 3 - Navigation through the hospital</vt:lpstr>
      <vt:lpstr>You have arrived at the supply Room!</vt:lpstr>
      <vt:lpstr>Section 4 - Dimensions of Item, bin, and location</vt:lpstr>
      <vt:lpstr>Section 4 - Dimensions of item, bin, and location</vt:lpstr>
      <vt:lpstr>Section 4 - Dimensions of Item, bin, and location</vt:lpstr>
      <vt:lpstr>Section 4 - Dimensions of item, bin, and location</vt:lpstr>
      <vt:lpstr>Section 4 - Dimensions of item, bin, and location</vt:lpstr>
      <vt:lpstr>Section 4 - Dimensions of item, bin, and location</vt:lpstr>
      <vt:lpstr>Section 4 - Dimensions of item, bin, and location</vt:lpstr>
      <vt:lpstr>Section 4 - Dimensions of item, bin, and location</vt:lpstr>
      <vt:lpstr>Section 4 - Dimensions of item, bin, and location</vt:lpstr>
      <vt:lpstr>Section 4 - Dimensions of item, bin, and location</vt:lpstr>
      <vt:lpstr>Section 4 - Dimensions of item, bin, and location</vt:lpstr>
      <vt:lpstr>Section 4 - Dimensions of item, bin, and location</vt:lpstr>
      <vt:lpstr>Section 4 - Dimensions of item, bin, and location</vt:lpstr>
      <vt:lpstr>Section 4 - Dimensions of item, bin, and location</vt:lpstr>
      <vt:lpstr>Section 4 - Dimensions of item, bin, and location</vt:lpstr>
      <vt:lpstr>Section 4 - Dimensions of item, bin, and location</vt:lpstr>
      <vt:lpstr>Section 4 - Dimensions of item, bin, and location</vt:lpstr>
      <vt:lpstr>Section 4 - Dimensions of item, bin, and location</vt:lpstr>
      <vt:lpstr>Section 5 - Removal of an item</vt:lpstr>
      <vt:lpstr>Section 5 - Removal of an item</vt:lpstr>
      <vt:lpstr>Section 5 - Removal of an item</vt:lpstr>
      <vt:lpstr>Section 5 - Removal of an item</vt:lpstr>
      <vt:lpstr>Section 5 - Removal of an item</vt:lpstr>
      <vt:lpstr>Section 5 - Removal of an item</vt:lpstr>
      <vt:lpstr>Section 5 - Removal of an item</vt:lpstr>
      <vt:lpstr>Section 5 - Removal of an item</vt:lpstr>
      <vt:lpstr>Section 5 - Removal of an item</vt:lpstr>
      <vt:lpstr>Section 5 - Removal of an ITem</vt:lpstr>
      <vt:lpstr>Section 5 - Removal of an item</vt:lpstr>
      <vt:lpstr>Section 5 - Removal of an item</vt:lpstr>
      <vt:lpstr>Section 5 - Removal of an Item</vt:lpstr>
      <vt:lpstr>Section 6 - Rationale of decisions</vt:lpstr>
      <vt:lpstr>Section 6 - Rationale of decisions</vt:lpstr>
      <vt:lpstr>Section 6 - Rationale of decisions</vt:lpstr>
      <vt:lpstr>Section 6 - Rationale of decisions</vt:lpstr>
      <vt:lpstr>Section 6 - Rationale of decisions</vt:lpstr>
      <vt:lpstr>Section 6 - Rationale of decisions</vt:lpstr>
      <vt:lpstr>Section 6 - Rationale of decisions</vt:lpstr>
      <vt:lpstr>Section 6 - Rationale of decisions</vt:lpstr>
      <vt:lpstr>Section 6 - Rationale of decisions</vt:lpstr>
      <vt:lpstr>Section 6 - Rationale of decisions</vt:lpstr>
      <vt:lpstr>Section 6 - Rationale of decisions</vt:lpstr>
      <vt:lpstr>Section 6 - Rationale of decisions</vt:lpstr>
      <vt:lpstr>Congratulations!!!!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Inventory Location design</dc:title>
  <dc:creator>Nancy Garso</dc:creator>
  <cp:lastModifiedBy>Nancy Garso</cp:lastModifiedBy>
  <cp:revision>69</cp:revision>
  <dcterms:created xsi:type="dcterms:W3CDTF">2022-09-11T15:07:43Z</dcterms:created>
  <dcterms:modified xsi:type="dcterms:W3CDTF">2022-09-16T00:47:01Z</dcterms:modified>
</cp:coreProperties>
</file>